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460000"/>
    <a:srgbClr val="006600"/>
    <a:srgbClr val="99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6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F200">
                <a:lumMod val="59000"/>
                <a:lumOff val="41000"/>
                <a:alpha val="71000"/>
              </a:srgbClr>
            </a:gs>
            <a:gs pos="100000">
              <a:srgbClr val="FF7A00"/>
            </a:gs>
            <a:gs pos="10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34" y="145984"/>
            <a:ext cx="640080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Любовь\Desktop\2018-2019\ЕН.01. Элементы высшей математики\shablon-mathemetic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" y="-243408"/>
            <a:ext cx="9141376" cy="68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68960"/>
            <a:ext cx="5904656" cy="3311417"/>
          </a:xfrm>
          <a:solidFill>
            <a:srgbClr val="FFCC00"/>
          </a:solidFill>
        </p:spPr>
        <p:txBody>
          <a:bodyPr anchor="t">
            <a:normAutofit/>
          </a:bodyPr>
          <a:lstStyle/>
          <a:p>
            <a:pPr algn="l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624" y="404664"/>
            <a:ext cx="8528824" cy="165570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333625" indent="-2333625"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Дифференциальные уравнения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088" y="2996952"/>
            <a:ext cx="5904656" cy="3311417"/>
          </a:xfrm>
          <a:prstGeom prst="rect">
            <a:avLst/>
          </a:prstGeom>
          <a:solidFill>
            <a:srgbClr val="FFCC00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Понятие дифуравнения.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Общее решение ДУ.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Частное решение ДУ.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Виды дифуравнений.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Примеры решения ДУ.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04" y="404664"/>
            <a:ext cx="8676456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решения ЛОДУ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порядка составляют так называемое характеристическое уравнение, которое имеет вид: </a:t>
            </a:r>
            <a:r>
              <a:rPr lang="en-US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3200" b="1" i="1" baseline="30000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err="1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ru-RU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0.</a:t>
            </a:r>
            <a:r>
              <a:rPr lang="ru-RU" sz="32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1628800"/>
                <a:ext cx="9036496" cy="2080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Решения </a:t>
                </a:r>
                <a:r>
                  <a:rPr lang="ru-RU" sz="3200" b="1" i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i="1" baseline="-25000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200" b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 и </a:t>
                </a:r>
                <a:r>
                  <a:rPr lang="ru-RU" sz="3200" b="1" i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i="1" baseline="-25000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b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 этого характеристического уравнения определяют частные решения </a:t>
                </a:r>
                <a:endParaRPr lang="ru-RU" sz="3200" b="1" dirty="0" smtClean="0">
                  <a:solidFill>
                    <a:srgbClr val="A2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i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3200" b="1" i="1" baseline="-25000" dirty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200" b="1" i="1" dirty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𝒆</m:t>
                        </m:r>
                        <m:r>
                          <a:rPr lang="ru-RU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sup>
                        <m:sSub>
                          <m:sSubPr>
                            <m:ctrlPr>
                              <a:rPr lang="ru-RU" sz="32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3200" b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3200" b="1" dirty="0" smtClean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ru-RU" sz="3200" b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3200" b="1" i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3200" b="1" i="1" baseline="-25000" dirty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b="1" i="1" dirty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𝒆</m:t>
                        </m:r>
                        <m:r>
                          <a:rPr lang="ru-RU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sup>
                        <m:sSub>
                          <m:sSubPr>
                            <m:ctrlPr>
                              <a:rPr lang="ru-RU" sz="32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srgbClr val="A20000"/>
                    </a:solidFill>
                    <a:latin typeface="Times New Roman" pitchFamily="18" charset="0"/>
                    <a:cs typeface="Times New Roman" pitchFamily="18" charset="0"/>
                  </a:rPr>
                  <a:t> ЛОДУ второго порядка с постоянными коэффициентами.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28800"/>
                <a:ext cx="9036496" cy="2080762"/>
              </a:xfrm>
              <a:prstGeom prst="rect">
                <a:avLst/>
              </a:prstGeom>
              <a:blipFill rotWithShape="1">
                <a:blip r:embed="rId2"/>
                <a:stretch>
                  <a:fillRect l="-1687" t="-4094" b="-81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3388" y="4134296"/>
                <a:ext cx="897310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В зависимости от коэффициентов 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 и 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 корни характеристического уравнения могут быть: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действительными и различными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</a:rPr>
                      <m:t>≠</m:t>
                    </m:r>
                  </m:oMath>
                </a14:m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, 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</a:rPr>
                      <m:t>∈</m:t>
                    </m:r>
                  </m:oMath>
                </a14:m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ru-RU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действительными и совпадающими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</a:rPr>
                      <m:t>=</m:t>
                    </m:r>
                  </m:oMath>
                </a14:m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, 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</a:rPr>
                      <m:t>∈</m:t>
                    </m:r>
                  </m:oMath>
                </a14:m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 ,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комплексно сопряженной парой 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400" b="1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</a:rPr>
                      <m:t>=</m:t>
                    </m:r>
                    <m:r>
                      <a:rPr lang="ru-RU" sz="2400" b="1" i="1">
                        <a:latin typeface="Cambria Math"/>
                      </a:rPr>
                      <m:t>𝜶</m:t>
                    </m:r>
                    <m:r>
                      <a:rPr lang="ru-RU" sz="2400" b="1" i="1">
                        <a:latin typeface="Cambria Math"/>
                      </a:rPr>
                      <m:t>+</m:t>
                    </m:r>
                    <m:r>
                      <a:rPr lang="ru-RU" sz="2400" b="1" i="1">
                        <a:latin typeface="Cambria Math"/>
                      </a:rPr>
                      <m:t>𝒊</m:t>
                    </m:r>
                    <m:r>
                      <a:rPr lang="ru-RU" sz="2400" b="1" i="1">
                        <a:latin typeface="Cambria Math"/>
                      </a:rPr>
                      <m:t>∙</m:t>
                    </m:r>
                    <m:r>
                      <a:rPr lang="ru-RU" sz="2400" b="1" i="1">
                        <a:latin typeface="Cambria Math"/>
                      </a:rPr>
                      <m:t>𝜷</m:t>
                    </m:r>
                    <m:r>
                      <a:rPr lang="ru-RU" sz="2400" b="1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sz="2400" b="1" i="1">
                        <a:latin typeface="Cambria Math"/>
                      </a:rPr>
                      <m:t>=</m:t>
                    </m:r>
                    <m:r>
                      <a:rPr lang="ru-RU" sz="2400" b="1" i="1">
                        <a:latin typeface="Cambria Math"/>
                      </a:rPr>
                      <m:t>𝜶</m:t>
                    </m:r>
                    <m:r>
                      <a:rPr lang="ru-RU" sz="2400" b="1" i="1">
                        <a:latin typeface="Cambria Math"/>
                      </a:rPr>
                      <m:t>−</m:t>
                    </m:r>
                    <m:r>
                      <a:rPr lang="ru-RU" sz="2400" b="1" i="1">
                        <a:latin typeface="Cambria Math"/>
                      </a:rPr>
                      <m:t>𝒊</m:t>
                    </m:r>
                    <m:r>
                      <a:rPr lang="ru-RU" sz="2400" b="1" i="1">
                        <a:latin typeface="Cambria Math"/>
                      </a:rPr>
                      <m:t>∙</m:t>
                    </m:r>
                    <m:r>
                      <a:rPr lang="ru-RU" sz="2400" b="1" i="1">
                        <a:latin typeface="Cambria Math"/>
                      </a:rPr>
                      <m:t>𝜷</m:t>
                    </m:r>
                  </m:oMath>
                </a14:m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8" y="4134296"/>
                <a:ext cx="8973108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019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26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8" y="16396"/>
            <a:ext cx="8964488" cy="11803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нахождения общего решения </a:t>
            </a:r>
            <a:r>
              <a:rPr lang="ru-RU" sz="24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ЛОДУ </a:t>
            </a:r>
            <a:r>
              <a:rPr lang="ru-RU" sz="24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второго порядка с постоянными коэффициентами </a:t>
            </a:r>
            <a:r>
              <a:rPr lang="en-US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2400" b="1" i="1" baseline="30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b="1" i="1" dirty="0" err="1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30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 err="1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qy</a:t>
            </a:r>
            <a:r>
              <a:rPr lang="ru-RU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0" y="1340768"/>
                <a:ext cx="9511600" cy="5051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lvl="0" indent="-514350">
                  <a:buAutoNum type="arabicPeriod"/>
                </a:pP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Записываем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характеристическое уравнение </a:t>
                </a:r>
                <a:endParaRPr lang="ru-RU" sz="2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r>
                  <a:rPr lang="ru-RU" sz="3200" b="1" i="1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b="1" i="1" dirty="0" smtClean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ru-RU" sz="3200" b="1" i="1" dirty="0" smtClean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i="1" baseline="30000" dirty="0" smtClean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+ p ⋅ k + q = 0</a:t>
                </a:r>
                <a:r>
                  <a:rPr lang="ru-RU" sz="32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lvl="0"/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2. Находим 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корни характеристического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уравнения</a:t>
                </a:r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32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2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и </a:t>
                </a:r>
                <a:r>
                  <a:rPr lang="ru-RU" sz="32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lvl="0"/>
                <a:r>
                  <a:rPr lang="ru-RU" sz="2700" b="1" dirty="0" smtClean="0">
                    <a:latin typeface="Times New Roman" pitchFamily="18" charset="0"/>
                    <a:cs typeface="Times New Roman" pitchFamily="18" charset="0"/>
                  </a:rPr>
                  <a:t>3. В </a:t>
                </a:r>
                <a:r>
                  <a:rPr lang="ru-RU" sz="2700" b="1" dirty="0">
                    <a:latin typeface="Times New Roman" pitchFamily="18" charset="0"/>
                    <a:cs typeface="Times New Roman" pitchFamily="18" charset="0"/>
                  </a:rPr>
                  <a:t>зависимости от значений корней 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характеристического </a:t>
                </a:r>
                <a:r>
                  <a:rPr lang="ru-RU" sz="2700" b="1" dirty="0">
                    <a:latin typeface="Times New Roman" pitchFamily="18" charset="0"/>
                    <a:cs typeface="Times New Roman" pitchFamily="18" charset="0"/>
                  </a:rPr>
                  <a:t>уравнения записываем общее решение ЛОДУ с постоянными коэффициентами в виде:</a:t>
                </a:r>
              </a:p>
              <a:p>
                <a:pPr marL="438150" lvl="1" indent="-285750">
                  <a:buFont typeface="Arial" pitchFamily="34" charset="0"/>
                  <a:buChar char="•"/>
                </a:pPr>
                <a:r>
                  <a:rPr lang="en-US" sz="3000" b="1" i="1" dirty="0" smtClean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  <m: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p>
                        <m:sSub>
                          <m:sSubPr>
                            <m:ctrlPr>
                              <a:rPr lang="ru-RU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𝒌</m:t>
                            </m:r>
                          </m:e>
                          <m:sub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  <m: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p>
                        <m:sSub>
                          <m:sSubPr>
                            <m:ctrlPr>
                              <a:rPr lang="ru-RU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𝒌</m:t>
                            </m:r>
                          </m:e>
                          <m:sub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 , если 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≠</m:t>
                    </m:r>
                  </m:oMath>
                </a14:m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,  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∈</m:t>
                    </m:r>
                  </m:oMath>
                </a14:m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361950" lvl="1" indent="-285750">
                  <a:buFont typeface="Arial" pitchFamily="34" charset="0"/>
                  <a:buChar char="•"/>
                </a:pP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  <m: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p>
                        <m:sSub>
                          <m:sSubPr>
                            <m:ctrlPr>
                              <a:rPr lang="ru-RU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𝒌</m:t>
                            </m:r>
                          </m:e>
                          <m:sub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𝒆</m:t>
                        </m:r>
                        <m: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e>
                      <m:sup>
                        <m:sSub>
                          <m:sSubPr>
                            <m:ctrlPr>
                              <a:rPr lang="ru-RU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𝒌</m:t>
                            </m:r>
                          </m:e>
                          <m:sub>
                            <m:r>
                              <a:rPr lang="en-US" sz="3000" b="1" i="1">
                                <a:solidFill>
                                  <a:srgbClr val="A2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, если 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</m:oMath>
                </a14:m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= 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,  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∈</m:t>
                    </m:r>
                  </m:oMath>
                </a14:m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 ;</a:t>
                </a:r>
                <a:endParaRPr lang="ru-RU" sz="3000" b="1" dirty="0">
                  <a:solidFill>
                    <a:srgbClr val="A2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361950" lvl="1" indent="-285750">
                  <a:buFont typeface="Arial" pitchFamily="34" charset="0"/>
                  <a:buChar char="•"/>
                </a:pP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e </a:t>
                </a:r>
                <a:r>
                  <a:rPr lang="en-US" sz="3000" b="1" i="1" baseline="30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αx 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∙ </a:t>
                </a:r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∙ </a:t>
                </a:r>
                <a:r>
                  <a:rPr lang="en-US" sz="3000" b="1" i="1" dirty="0" err="1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𝜷</m:t>
                    </m:r>
                    <m:r>
                      <a:rPr lang="en-US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r>
                      <a:rPr lang="en-US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𝒔𝒊𝒏</m:t>
                    </m:r>
                    <m:r>
                      <a:rPr lang="en-US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𝜷</m:t>
                    </m:r>
                    <m:r>
                      <a:rPr lang="en-US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),</m:t>
                    </m:r>
                  </m:oMath>
                </a14:m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если </a:t>
                </a:r>
                <a:endParaRPr lang="ru-RU" sz="3000" b="1" dirty="0" smtClean="0">
                  <a:solidFill>
                    <a:srgbClr val="A2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000" b="1" i="1" dirty="0" smtClean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000" b="1" i="1" dirty="0" smtClean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000" b="1" i="1" baseline="-25000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000" b="1" i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𝜶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𝒊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𝜷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</m:oMath>
                </a14:m>
                <a:r>
                  <a:rPr lang="ru-RU" sz="3000" b="1" dirty="0" smtClean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ru-RU" sz="3000" b="1" i="1">
                            <a:solidFill>
                              <a:srgbClr val="A2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𝜶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𝒊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∙</m:t>
                    </m:r>
                    <m:r>
                      <a:rPr lang="ru-RU" sz="3000" b="1" i="1">
                        <a:solidFill>
                          <a:srgbClr val="A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𝜷</m:t>
                    </m:r>
                  </m:oMath>
                </a14:m>
                <a:r>
                  <a:rPr lang="ru-RU" sz="3000" b="1" dirty="0">
                    <a:solidFill>
                      <a:srgbClr val="A2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0768"/>
                <a:ext cx="9511600" cy="5051639"/>
              </a:xfrm>
              <a:prstGeom prst="rect">
                <a:avLst/>
              </a:prstGeom>
              <a:blipFill rotWithShape="1">
                <a:blip r:embed="rId2"/>
                <a:stretch>
                  <a:fillRect l="-1282" t="-1206" b="-3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86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Повторение. Понятие производной.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002" y="1124744"/>
                <a:ext cx="9001000" cy="5112568"/>
              </a:xfrm>
            </p:spPr>
            <p:txBody>
              <a:bodyPr>
                <a:normAutofit/>
              </a:bodyPr>
              <a:lstStyle/>
              <a:p>
                <a:r>
                  <a:rPr lang="ru-RU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Пусть </a:t>
                </a:r>
                <a:r>
                  <a:rPr lang="en-US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y = f (x) </a:t>
                </a:r>
                <a:r>
                  <a:rPr lang="ru-RU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– некоторая функция, её производная обозначается </a:t>
                </a:r>
                <a:r>
                  <a:rPr lang="en-US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000" b="1" i="1" baseline="30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b="1" i="1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000" b="1" i="1" baseline="30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b="1" i="1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(x</a:t>
                </a:r>
                <a:r>
                  <a:rPr lang="en-US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Операция </a:t>
                </a:r>
                <a:r>
                  <a:rPr lang="en-US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нахождения производной называется </a:t>
                </a:r>
                <a:r>
                  <a:rPr lang="ru-RU" sz="40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дифференцированием.</a:t>
                </a:r>
              </a:p>
              <a:p>
                <a:r>
                  <a:rPr lang="ru-RU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Производную ещё обозначают через дифференциал</a:t>
                </a:r>
                <a:r>
                  <a:rPr lang="en-US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функции </a:t>
                </a:r>
                <a:r>
                  <a:rPr lang="en-US" sz="4400" b="1" i="1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4400" b="1" i="1" dirty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b="1" i="1" baseline="30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ru-RU" sz="4400" b="1" i="1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  <m:t>𝒅𝒚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99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2" y="1124744"/>
                <a:ext cx="9001000" cy="5112568"/>
              </a:xfrm>
              <a:blipFill rotWithShape="1">
                <a:blip r:embed="rId2"/>
                <a:stretch>
                  <a:fillRect l="-2168" t="-2148" r="-3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6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4" y="188640"/>
            <a:ext cx="9145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Дифференциальное уравнение (ДУ)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это уравнение, в которое входит неизвестная функция под знаком производной или дифференциала.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6" y="2780928"/>
                <a:ext cx="6106223" cy="314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latin typeface="Times New Roman" pitchFamily="18" charset="0"/>
                    <a:cs typeface="Times New Roman" pitchFamily="18" charset="0"/>
                  </a:rPr>
                  <a:t>Примеры дифуравнений:</a:t>
                </a:r>
                <a:endParaRPr lang="ru-RU" sz="4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:r>
                  <a:rPr lang="en-US" sz="4400" b="1" i="1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4400" b="1" i="1" baseline="30000" dirty="0" smtClean="0">
                    <a:latin typeface="Times New Roman" pitchFamily="18" charset="0"/>
                    <a:cs typeface="Times New Roman" pitchFamily="18" charset="0"/>
                  </a:rPr>
                  <a:t>/ </a:t>
                </a:r>
                <a:r>
                  <a:rPr lang="en-US" sz="4400" b="1" i="1" dirty="0" smtClean="0">
                    <a:latin typeface="Times New Roman" pitchFamily="18" charset="0"/>
                    <a:cs typeface="Times New Roman" pitchFamily="18" charset="0"/>
                  </a:rPr>
                  <a:t>+ 1 = 0</a:t>
                </a:r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𝒅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/>
                      </a:rPr>
                      <m:t>+</m:t>
                    </m:r>
                    <m:r>
                      <a:rPr lang="en-US" sz="4400" b="1" i="1" smtClean="0">
                        <a:latin typeface="Cambria Math"/>
                      </a:rPr>
                      <m:t>𝒚</m:t>
                    </m:r>
                    <m:r>
                      <a:rPr lang="en-US" sz="4400" b="1" i="1" smtClean="0">
                        <a:latin typeface="Cambria Math"/>
                      </a:rPr>
                      <m:t>=</m:t>
                    </m:r>
                    <m:r>
                      <a:rPr lang="en-US" sz="4400" b="1" i="1" smtClean="0">
                        <a:latin typeface="Cambria Math"/>
                      </a:rPr>
                      <m:t>𝒙</m:t>
                    </m:r>
                    <m:r>
                      <a:rPr lang="en-US" sz="4400" b="1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4400" b="1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4400" b="1" i="1" smtClean="0">
                            <a:latin typeface="Cambria Math"/>
                            <a:ea typeface="Cambria Math"/>
                          </a:rPr>
                          <m:t>𝒔𝒊𝒏</m:t>
                        </m:r>
                      </m:fName>
                      <m:e>
                        <m:r>
                          <a:rPr lang="en-US" sz="44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en-US" sz="4400" b="1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:r>
                  <a:rPr lang="en-US" sz="4400" b="1" i="1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4400" b="1" i="1" baseline="30000" dirty="0" smtClean="0">
                    <a:latin typeface="Times New Roman" pitchFamily="18" charset="0"/>
                    <a:cs typeface="Times New Roman" pitchFamily="18" charset="0"/>
                  </a:rPr>
                  <a:t>(5)</a:t>
                </a:r>
                <a:r>
                  <a:rPr lang="en-US" sz="4400" b="1" i="1" dirty="0" smtClean="0">
                    <a:latin typeface="Times New Roman" pitchFamily="18" charset="0"/>
                    <a:cs typeface="Times New Roman" pitchFamily="18" charset="0"/>
                  </a:rPr>
                  <a:t> + y </a:t>
                </a:r>
                <a:r>
                  <a:rPr lang="en-US" sz="4400" b="1" i="1" baseline="30000" dirty="0" smtClean="0">
                    <a:latin typeface="Times New Roman" pitchFamily="18" charset="0"/>
                    <a:cs typeface="Times New Roman" pitchFamily="18" charset="0"/>
                  </a:rPr>
                  <a:t>(3)</a:t>
                </a:r>
                <a:r>
                  <a:rPr lang="en-US" sz="4400" b="1" i="1" dirty="0" smtClean="0">
                    <a:latin typeface="Times New Roman" pitchFamily="18" charset="0"/>
                    <a:cs typeface="Times New Roman" pitchFamily="18" charset="0"/>
                  </a:rPr>
                  <a:t> = ay, a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4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𝑹</m:t>
                    </m:r>
                  </m:oMath>
                </a14:m>
                <a:endParaRPr lang="ru-RU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80928"/>
                <a:ext cx="6106223" cy="3141373"/>
              </a:xfrm>
              <a:prstGeom prst="rect">
                <a:avLst/>
              </a:prstGeom>
              <a:blipFill rotWithShape="1">
                <a:blip r:embed="rId2"/>
                <a:stretch>
                  <a:fillRect l="-4092" t="-3488" r="-2495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30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69" y="107959"/>
            <a:ext cx="9073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неизвестная функция является функцией одной переменной, то дифференциальное уравнение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обыкновенным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(ОДУ)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869" y="1457199"/>
            <a:ext cx="88631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же неизвестная функция есть функция многих переменных, то дифференциальное уравнение называют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уравнением в частных производных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69" y="2842194"/>
            <a:ext cx="88901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Максимальный порядок производной неизвестной функции, входящей в дифференциальное уравнение, называется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порядком дифференциального уравнения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8249" y="4227189"/>
                <a:ext cx="5144357" cy="2304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:r>
                  <a:rPr lang="en-US" sz="4000" b="1" i="1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4000" b="1" i="1" baseline="30000" dirty="0" smtClean="0">
                    <a:latin typeface="Times New Roman" pitchFamily="18" charset="0"/>
                    <a:cs typeface="Times New Roman" pitchFamily="18" charset="0"/>
                  </a:rPr>
                  <a:t>/ </a:t>
                </a:r>
                <a:r>
                  <a:rPr lang="en-US" sz="4000" b="1" i="1" dirty="0" smtClean="0">
                    <a:latin typeface="Times New Roman" pitchFamily="18" charset="0"/>
                    <a:cs typeface="Times New Roman" pitchFamily="18" charset="0"/>
                  </a:rPr>
                  <a:t>+ 1 = 0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/>
                          </a:rPr>
                          <m:t>𝒚</m:t>
                        </m:r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𝒅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/>
                      </a:rPr>
                      <m:t>+</m:t>
                    </m:r>
                    <m:r>
                      <a:rPr lang="en-US" sz="4000" b="1" i="1" smtClean="0">
                        <a:latin typeface="Cambria Math"/>
                      </a:rPr>
                      <m:t>𝒚</m:t>
                    </m:r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r>
                      <a:rPr lang="en-US" sz="4000" b="1" i="1" smtClean="0">
                        <a:latin typeface="Cambria Math"/>
                      </a:rPr>
                      <m:t>𝒙</m:t>
                    </m:r>
                    <m:r>
                      <a:rPr lang="en-US" sz="4000" b="1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4000" b="1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4000" b="1" i="1" smtClean="0">
                            <a:latin typeface="Cambria Math"/>
                            <a:ea typeface="Cambria Math"/>
                          </a:rPr>
                          <m:t>𝒔𝒊𝒏</m:t>
                        </m:r>
                      </m:fName>
                      <m:e>
                        <m:r>
                          <a:rPr lang="en-US" sz="40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:r>
                  <a:rPr lang="en-US" sz="4000" b="1" i="1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4000" b="1" i="1" baseline="30000" dirty="0" smtClean="0">
                    <a:latin typeface="Times New Roman" pitchFamily="18" charset="0"/>
                    <a:cs typeface="Times New Roman" pitchFamily="18" charset="0"/>
                  </a:rPr>
                  <a:t>(5)</a:t>
                </a:r>
                <a:r>
                  <a:rPr lang="en-US" sz="4000" b="1" i="1" dirty="0" smtClean="0">
                    <a:latin typeface="Times New Roman" pitchFamily="18" charset="0"/>
                    <a:cs typeface="Times New Roman" pitchFamily="18" charset="0"/>
                  </a:rPr>
                  <a:t> + y </a:t>
                </a:r>
                <a:r>
                  <a:rPr lang="en-US" sz="4000" b="1" i="1" baseline="30000" dirty="0" smtClean="0">
                    <a:latin typeface="Times New Roman" pitchFamily="18" charset="0"/>
                    <a:cs typeface="Times New Roman" pitchFamily="18" charset="0"/>
                  </a:rPr>
                  <a:t>(3)</a:t>
                </a:r>
                <a:r>
                  <a:rPr lang="en-US" sz="4000" b="1" i="1" dirty="0" smtClean="0">
                    <a:latin typeface="Times New Roman" pitchFamily="18" charset="0"/>
                    <a:cs typeface="Times New Roman" pitchFamily="18" charset="0"/>
                  </a:rPr>
                  <a:t> = ay, a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𝑹</m:t>
                    </m:r>
                  </m:oMath>
                </a14:m>
                <a:endParaRPr lang="ru-RU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49" y="4227189"/>
                <a:ext cx="5144357" cy="2304798"/>
              </a:xfrm>
              <a:prstGeom prst="rect">
                <a:avLst/>
              </a:prstGeom>
              <a:blipFill rotWithShape="1">
                <a:blip r:embed="rId2"/>
                <a:stretch>
                  <a:fillRect l="-4265" t="-4749" r="-2370" b="-10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 flipH="1">
            <a:off x="3239852" y="4628529"/>
            <a:ext cx="165618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189690" y="5379588"/>
            <a:ext cx="1140940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210465" y="6135263"/>
            <a:ext cx="1120165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96036" y="4397696"/>
            <a:ext cx="2941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порядок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544" y="4902534"/>
            <a:ext cx="2033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</a:p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7968" y="5904430"/>
            <a:ext cx="275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Пятый порядок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889" y="0"/>
            <a:ext cx="9361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Процесс нахождения решений дифференциального уравнения называется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интегрированием дифференциального уравнения.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1158" y="1700808"/>
            <a:ext cx="91577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Общее решение дифференциального уравнения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это множество решений, содержащее все без исключения решения этого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дифуравнения.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7881" y="3429000"/>
            <a:ext cx="95060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Общее решение дифференциального уравнения еще называют </a:t>
            </a:r>
            <a:r>
              <a:rPr lang="ru-RU" sz="3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общим интегралом </a:t>
            </a:r>
            <a:r>
              <a:rPr lang="ru-RU" sz="3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дифуравнения</a:t>
            </a:r>
            <a:r>
              <a:rPr lang="ru-RU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6723" y="4653136"/>
            <a:ext cx="90564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Если решение дифференциального уравнения удовлетворяет изначально заданным дополнительным условиям, то его </a:t>
            </a:r>
            <a:r>
              <a:rPr lang="ru-RU" sz="3000" dirty="0" smtClean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ru-RU" sz="3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частным решением дифференциального уравнения</a:t>
            </a:r>
            <a:r>
              <a:rPr lang="ru-RU" sz="3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59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дифференциальных уравнений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667" y="836712"/>
            <a:ext cx="9145016" cy="12241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Простейшие дифференциальные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уравнения первого порядка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36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f(x);   f(x)∙ y </a:t>
            </a:r>
            <a:r>
              <a:rPr lang="en-US" sz="3600" b="1" i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g(x)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238" y="2526371"/>
            <a:ext cx="89376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Дифференциальные уравнения с разделяющимися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переменными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вида: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f(y)</a:t>
            </a:r>
            <a:r>
              <a:rPr lang="en-US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g(x)dx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38" y="4509120"/>
            <a:ext cx="91017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Линейные однородные дифференциальные уравнения второго порядка с постоянными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коэффициентами:    </a:t>
            </a:r>
            <a:r>
              <a:rPr lang="en-US" sz="44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4400" b="1" i="1" baseline="30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4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400" b="1" i="1" dirty="0" err="1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4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baseline="30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b="1" i="1" dirty="0" err="1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qy</a:t>
            </a:r>
            <a:r>
              <a:rPr lang="ru-RU" sz="4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 </a:t>
            </a:r>
            <a:endParaRPr lang="ru-RU" sz="4400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1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6800" cy="720080"/>
          </a:xfrm>
        </p:spPr>
        <p:txBody>
          <a:bodyPr anchor="t">
            <a:noAutofit/>
          </a:bodyPr>
          <a:lstStyle/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Примеры решения дифференциальных уравнений</a:t>
            </a:r>
            <a:r>
              <a:rPr lang="ru-RU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748680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№1. Решите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дифуравнение: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b="1" i="1" baseline="30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1255564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Проинтегрируем дифференциальное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уравнение: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179512" y="1779072"/>
                <a:ext cx="2088232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ru-RU" sz="3600" b="1" i="1" dirty="0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ru-RU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79072"/>
                <a:ext cx="2088232" cy="713824"/>
              </a:xfrm>
              <a:prstGeom prst="rect">
                <a:avLst/>
              </a:prstGeom>
              <a:blipFill rotWithShape="1">
                <a:blip r:embed="rId2"/>
                <a:stretch>
                  <a:fillRect t="-12821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бъект 2"/>
          <p:cNvSpPr txBox="1">
            <a:spLocks/>
          </p:cNvSpPr>
          <p:nvPr/>
        </p:nvSpPr>
        <p:spPr>
          <a:xfrm>
            <a:off x="1771118" y="1779072"/>
            <a:ext cx="1958660" cy="713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x + C;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2398891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Решите дифуравнение: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+2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395536" y="3068960"/>
                <a:ext cx="3096344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u-RU" sz="3600" b="1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:endParaRPr lang="ru-RU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68960"/>
                <a:ext cx="3096344" cy="713824"/>
              </a:xfrm>
              <a:prstGeom prst="rect">
                <a:avLst/>
              </a:prstGeom>
              <a:blipFill rotWithShape="1">
                <a:blip r:embed="rId3"/>
                <a:stretch>
                  <a:fillRect t="-11017" r="-5709" b="-22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03848" y="2879344"/>
                <a:ext cx="2429127" cy="1093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</a:rPr>
                        <m:t>𝒙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879344"/>
                <a:ext cx="2429127" cy="10930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33045" y="3782784"/>
                <a:ext cx="8229600" cy="748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№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3500" b="1" dirty="0" smtClean="0">
                    <a:latin typeface="Times New Roman" pitchFamily="18" charset="0"/>
                    <a:cs typeface="Times New Roman" pitchFamily="18" charset="0"/>
                  </a:rPr>
                  <a:t>Решите дифуравнение: 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b="1" i="1" baseline="30000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 + 4x</a:t>
                </a:r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5" y="3782784"/>
                <a:ext cx="8229600" cy="748680"/>
              </a:xfrm>
              <a:prstGeom prst="rect">
                <a:avLst/>
              </a:prstGeom>
              <a:blipFill rotWithShape="1">
                <a:blip r:embed="rId5"/>
                <a:stretch>
                  <a:fillRect l="-1704" t="-8197" b="-7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2"/>
              <p:cNvSpPr txBox="1">
                <a:spLocks/>
              </p:cNvSpPr>
              <p:nvPr/>
            </p:nvSpPr>
            <p:spPr>
              <a:xfrm>
                <a:off x="33045" y="4523651"/>
                <a:ext cx="3924899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ru-RU" sz="3600" b="1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36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36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sz="36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600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den>
                            </m:f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𝟒</m:t>
                            </m:r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:endParaRPr lang="ru-RU" sz="3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5" y="4523651"/>
                <a:ext cx="3924899" cy="713824"/>
              </a:xfrm>
              <a:prstGeom prst="rect">
                <a:avLst/>
              </a:prstGeom>
              <a:blipFill rotWithShape="1">
                <a:blip r:embed="rId6"/>
                <a:stretch>
                  <a:fillRect r="-4814" b="-401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63888" y="4509510"/>
                <a:ext cx="4080604" cy="87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2ln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3200" b="1" i="1" dirty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3200" b="1" i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i="1" dirty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</a:rPr>
                      <m:t>𝑪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509510"/>
                <a:ext cx="4080604" cy="874983"/>
              </a:xfrm>
              <a:prstGeom prst="rect">
                <a:avLst/>
              </a:prstGeom>
              <a:blipFill rotWithShape="1">
                <a:blip r:embed="rId7"/>
                <a:stretch>
                  <a:fillRect l="-3886" b="-9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9813" y="5589240"/>
                <a:ext cx="44442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latin typeface="Times New Roman" pitchFamily="18" charset="0"/>
                    <a:cs typeface="Times New Roman" pitchFamily="18" charset="0"/>
                  </a:rPr>
                  <a:t>=2ln</a:t>
                </a:r>
                <a:r>
                  <a:rPr lang="en-US" sz="3600" b="1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b="1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3600" b="1" i="1" dirty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3600" b="1" i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i="1" dirty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3600" b="1" i="1" dirty="0" smtClean="0">
                    <a:latin typeface="Times New Roman" pitchFamily="18" charset="0"/>
                    <a:cs typeface="Times New Roman" pitchFamily="18" charset="0"/>
                  </a:rPr>
                  <a:t> +2x</a:t>
                </a:r>
                <a:r>
                  <a:rPr lang="en-US" sz="3600" b="1" i="1" baseline="30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i="1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</a:rPr>
                      <m:t>𝑪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13" y="5589240"/>
                <a:ext cx="4444230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4115" t="-1603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97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3"/>
            <a:ext cx="8229600" cy="72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№4.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Решите дифуравнение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000" b="1" i="1" baseline="30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b="1" i="1" baseline="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 +1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243518" y="692696"/>
                <a:ext cx="3924899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ru-RU" b="1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dirty="0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b="1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sup>
                            </m:sSup>
                            <m:r>
                              <a:rPr lang="en-US" b="1" i="1" dirty="0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 dirty="0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 i="1" dirty="0" smtClean="0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= 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18" y="692696"/>
                <a:ext cx="3924899" cy="713824"/>
              </a:xfrm>
              <a:prstGeom prst="rect">
                <a:avLst/>
              </a:prstGeom>
              <a:blipFill rotWithShape="1">
                <a:blip r:embed="rId2"/>
                <a:stretch>
                  <a:fillRect t="-11111" b="-94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3635896" y="548680"/>
                <a:ext cx="3024336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𝑪</m:t>
                      </m:r>
                    </m:oMath>
                  </m:oMathPara>
                </a14:m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48680"/>
                <a:ext cx="3024336" cy="12961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121767" y="1425139"/>
                <a:ext cx="8229600" cy="10143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sz="3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№</a:t>
                </a:r>
                <a:r>
                  <a:rPr lang="en-US" sz="3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3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30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sz="3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Решите дифуравнение</a:t>
                </a:r>
                <a:r>
                  <a:rPr lang="ru-RU" sz="30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x∙y</a:t>
                </a:r>
                <a:r>
                  <a:rPr lang="en-US" sz="36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600" b="1" i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ru-RU" sz="36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36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ru-RU" sz="36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67" y="1425139"/>
                <a:ext cx="8229600" cy="1014368"/>
              </a:xfrm>
              <a:prstGeom prst="rect">
                <a:avLst/>
              </a:prstGeom>
              <a:blipFill rotWithShape="1">
                <a:blip r:embed="rId4"/>
                <a:stretch>
                  <a:fillRect l="-1778" t="-36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53617" y="2142968"/>
            <a:ext cx="9198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считать, что 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 ≠ 0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можно разделить обе части уравнения на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59318" y="2500614"/>
                <a:ext cx="2449260" cy="8313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x∙y </a:t>
                </a:r>
                <a:r>
                  <a:rPr lang="ru-RU" sz="3600" b="1" i="1" baseline="30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ru-RU" sz="36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36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ru-RU" sz="3600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endParaRPr lang="ru-RU" sz="3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18" y="2500614"/>
                <a:ext cx="2449260" cy="831381"/>
              </a:xfrm>
              <a:prstGeom prst="rect">
                <a:avLst/>
              </a:prstGeom>
              <a:blipFill rotWithShape="1">
                <a:blip r:embed="rId5"/>
                <a:stretch>
                  <a:fillRect l="-7711" t="-4380" b="-10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H="1">
            <a:off x="2468101" y="2525840"/>
            <a:ext cx="290920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859318" y="2662006"/>
            <a:ext cx="432048" cy="50859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216297" y="2439507"/>
                <a:ext cx="1904239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ru-RU" sz="3600" b="1" i="1" baseline="30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ru-RU" sz="36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36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3600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297" y="2439507"/>
                <a:ext cx="1904239" cy="892745"/>
              </a:xfrm>
              <a:prstGeom prst="rect">
                <a:avLst/>
              </a:prstGeom>
              <a:blipFill rotWithShape="1">
                <a:blip r:embed="rId6"/>
                <a:stretch>
                  <a:fillRect l="-9936"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Объект 2"/>
              <p:cNvSpPr txBox="1">
                <a:spLocks/>
              </p:cNvSpPr>
              <p:nvPr/>
            </p:nvSpPr>
            <p:spPr>
              <a:xfrm>
                <a:off x="243518" y="3284008"/>
                <a:ext cx="2628755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36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3600" b="1" i="1" dirty="0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 dirty="0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 dirty="0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6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sz="36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en-US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 </a:t>
                </a:r>
                <a:endParaRPr lang="ru-RU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18" y="3284008"/>
                <a:ext cx="2628755" cy="713824"/>
              </a:xfrm>
              <a:prstGeom prst="rect">
                <a:avLst/>
              </a:prstGeom>
              <a:blipFill rotWithShape="1">
                <a:blip r:embed="rId7"/>
                <a:stretch>
                  <a:fillRect r="-5104" b="-3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Объект 2"/>
              <p:cNvSpPr txBox="1">
                <a:spLocks/>
              </p:cNvSpPr>
              <p:nvPr/>
            </p:nvSpPr>
            <p:spPr>
              <a:xfrm>
                <a:off x="2489805" y="3332252"/>
                <a:ext cx="4666063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𝒂𝒓𝒄𝒕𝒈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𝑪</m:t>
                    </m:r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805" y="3332252"/>
                <a:ext cx="4666063" cy="713824"/>
              </a:xfrm>
              <a:prstGeom prst="rect">
                <a:avLst/>
              </a:prstGeom>
              <a:blipFill rotWithShape="1">
                <a:blip r:embed="rId8"/>
                <a:stretch>
                  <a:fillRect b="-23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бъект 2"/>
          <p:cNvSpPr txBox="1">
            <a:spLocks/>
          </p:cNvSpPr>
          <p:nvPr/>
        </p:nvSpPr>
        <p:spPr>
          <a:xfrm>
            <a:off x="53617" y="414908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3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Решите дифуравнение</a:t>
            </a:r>
            <a:r>
              <a:rPr lang="en-US" sz="3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 x </a:t>
            </a:r>
            <a:r>
              <a:rPr lang="ru-RU" sz="3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3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000" b="1" i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cos x</a:t>
            </a:r>
            <a:endParaRPr lang="ru-RU" sz="3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-16899" y="461248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Обе части уравнения разделим на </a:t>
            </a:r>
            <a:r>
              <a:rPr lang="en-US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 x ≠ 0;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020272" y="4438729"/>
                <a:ext cx="2004075" cy="831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ru-RU" sz="3600" b="1" i="1" baseline="30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ru-RU" sz="3600" b="1" i="1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𝒄𝒐𝒔</m:t>
                        </m:r>
                        <m:r>
                          <a:rPr lang="en-US" sz="3600" b="1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⁡</m:t>
                        </m:r>
                        <m:r>
                          <a:rPr lang="en-US" sz="3600" b="1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ru-RU" sz="3600" b="1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6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𝒔𝒊𝒏</m:t>
                        </m:r>
                        <m:r>
                          <a:rPr lang="en-US" sz="36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438729"/>
                <a:ext cx="2004075" cy="831190"/>
              </a:xfrm>
              <a:prstGeom prst="rect">
                <a:avLst/>
              </a:prstGeom>
              <a:blipFill rotWithShape="1">
                <a:blip r:embed="rId9"/>
                <a:stretch>
                  <a:fillRect l="-9451" t="-4412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Объект 2"/>
              <p:cNvSpPr txBox="1">
                <a:spLocks/>
              </p:cNvSpPr>
              <p:nvPr/>
            </p:nvSpPr>
            <p:spPr>
              <a:xfrm>
                <a:off x="53617" y="5446665"/>
                <a:ext cx="2628755" cy="7138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𝒄𝒐𝒔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𝒔𝒊𝒏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 </a:t>
                </a:r>
                <a:endParaRPr lang="ru-RU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7" y="5446665"/>
                <a:ext cx="2628755" cy="713824"/>
              </a:xfrm>
              <a:prstGeom prst="rect">
                <a:avLst/>
              </a:prstGeom>
              <a:blipFill rotWithShape="1">
                <a:blip r:embed="rId10"/>
                <a:stretch>
                  <a:fillRect t="-5932" r="-15545" b="-43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Объект 2"/>
              <p:cNvSpPr txBox="1">
                <a:spLocks/>
              </p:cNvSpPr>
              <p:nvPr/>
            </p:nvSpPr>
            <p:spPr>
              <a:xfrm>
                <a:off x="2459651" y="5342831"/>
                <a:ext cx="3096509" cy="10162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𝒔𝒊𝒏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𝒔𝒊𝒏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4000" b="1" i="1" dirty="0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 </a:t>
                </a:r>
                <a:endParaRPr lang="ru-RU" sz="4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651" y="5342831"/>
                <a:ext cx="3096509" cy="1016201"/>
              </a:xfrm>
              <a:prstGeom prst="rect">
                <a:avLst/>
              </a:prstGeom>
              <a:blipFill rotWithShape="1">
                <a:blip r:embed="rId11"/>
                <a:stretch>
                  <a:fillRect b="-89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Объект 2"/>
              <p:cNvSpPr txBox="1">
                <a:spLocks/>
              </p:cNvSpPr>
              <p:nvPr/>
            </p:nvSpPr>
            <p:spPr>
              <a:xfrm>
                <a:off x="4822836" y="5446665"/>
                <a:ext cx="3615952" cy="10162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𝒔𝒊𝒏</m:t>
                          </m:r>
                          <m:r>
                            <a:rPr lang="en-US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3600" b="1" i="1" dirty="0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𝑪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836" y="5446665"/>
                <a:ext cx="3615952" cy="101620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7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7" y="-29074"/>
            <a:ext cx="8892480" cy="86578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Дифференциальные уравнения второго порядка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2232247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Дифуравнение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вида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2800" b="1" i="1" baseline="30000" dirty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baseline="30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qy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линейным однородным дифференциальным уравнений второго порядка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(ЛОДУ)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постоянными коэффициентами, где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произвольные действительные числа. </a:t>
            </a: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06896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Общее решение линейного однородного дифференциального уравнения второго порядка </a:t>
            </a:r>
            <a:r>
              <a:rPr lang="en-US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b="1" i="1" baseline="30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3200" b="1" i="1" dirty="0" err="1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baseline="30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i="1" dirty="0" err="1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qy</a:t>
            </a:r>
            <a:r>
              <a:rPr lang="ru-RU" sz="3200" b="1" i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ru-RU" sz="3200" b="1" dirty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с постоянными коэффициентами имеет вид 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baseline="-25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=C</a:t>
            </a:r>
            <a:r>
              <a:rPr lang="ru-RU" sz="3200" b="1" i="1" baseline="-25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∙y</a:t>
            </a:r>
            <a:r>
              <a:rPr lang="ru-RU" sz="3200" b="1" i="1" baseline="-25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+C</a:t>
            </a:r>
            <a:r>
              <a:rPr lang="ru-RU" sz="3200" b="1" i="1" baseline="-25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∙y</a:t>
            </a:r>
            <a:r>
              <a:rPr lang="ru-RU" sz="3200" b="1" i="1" baseline="-25000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, где </a:t>
            </a:r>
            <a:r>
              <a:rPr lang="ru-RU" sz="3200" b="1" i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baseline="-25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3200" b="1" i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baseline="-25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 – частные линейно независимые решения, а </a:t>
            </a:r>
            <a:r>
              <a:rPr lang="ru-RU" sz="3200" b="1" i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baseline="-25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3200" b="1" i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i="1" baseline="-25000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solidFill>
                  <a:srgbClr val="460000"/>
                </a:solidFill>
                <a:latin typeface="Times New Roman" pitchFamily="18" charset="0"/>
                <a:cs typeface="Times New Roman" pitchFamily="18" charset="0"/>
              </a:rPr>
              <a:t>– произвольные постоянные.</a:t>
            </a:r>
          </a:p>
        </p:txBody>
      </p:sp>
    </p:spTree>
    <p:extLst>
      <p:ext uri="{BB962C8B-B14F-4D97-AF65-F5344CB8AC3E}">
        <p14:creationId xmlns:p14="http://schemas.microsoft.com/office/powerpoint/2010/main" val="14240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662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Повторение. Понятие производной.</vt:lpstr>
      <vt:lpstr>Презентация PowerPoint</vt:lpstr>
      <vt:lpstr>Презентация PowerPoint</vt:lpstr>
      <vt:lpstr>Презентация PowerPoint</vt:lpstr>
      <vt:lpstr>Виды дифференциальных уравнений</vt:lpstr>
      <vt:lpstr>Примеры решения дифференциальных уравнений </vt:lpstr>
      <vt:lpstr>Презентация PowerPoint</vt:lpstr>
      <vt:lpstr>Дифференциальные уравнения второго порядка</vt:lpstr>
      <vt:lpstr>Для решения ЛОДУ II порядка составляют так называемое характеристическое уравнение, которое имеет вид: k 2 + pk + q = 0. </vt:lpstr>
      <vt:lpstr>Алгоритм нахождения общего решения ЛОДУ второго порядка с постоянными коэффициентами y // +py / + qy = 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User11</cp:lastModifiedBy>
  <cp:revision>19</cp:revision>
  <dcterms:created xsi:type="dcterms:W3CDTF">2018-11-11T14:49:40Z</dcterms:created>
  <dcterms:modified xsi:type="dcterms:W3CDTF">2020-10-22T11:42:48Z</dcterms:modified>
</cp:coreProperties>
</file>