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  <p:sldId id="261" r:id="rId7"/>
    <p:sldId id="262" r:id="rId8"/>
    <p:sldId id="263" r:id="rId9"/>
    <p:sldId id="264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256" y="0"/>
            <a:ext cx="8496944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Несобственный интеграл. Сходимость несобственных интегралов.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456" y="2996952"/>
            <a:ext cx="8752656" cy="358057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занятия:</a:t>
            </a:r>
          </a:p>
          <a:p>
            <a:pPr marL="514350" indent="-514350" algn="l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Понятие несобственного интеграла.</a:t>
            </a:r>
          </a:p>
          <a:p>
            <a:pPr marL="514350" indent="-514350" algn="l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несобственных интегралов.</a:t>
            </a:r>
          </a:p>
          <a:p>
            <a:pPr marL="514350" indent="-514350" algn="l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Сходимость несобственных интегралов.</a:t>
            </a:r>
          </a:p>
          <a:p>
            <a:pPr marL="514350" indent="-514350" algn="l"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вычисления несобственных интегралов.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несобственных интегралов.</a:t>
            </a:r>
          </a:p>
          <a:p>
            <a:pPr marL="514350" indent="-514350" algn="l">
              <a:buAutoNum type="arabicPeriod"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studfiles.net/html/2706/502/html_ZmrUBUoMnQ.XHYk/img-XIy4R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10180" r="14335" b="6946"/>
          <a:stretch/>
        </p:blipFill>
        <p:spPr bwMode="auto">
          <a:xfrm>
            <a:off x="6732240" y="1268760"/>
            <a:ext cx="2005960" cy="321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72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28092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вычисления несобственных интегралов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568" y="996206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-26640" y="1616104"/>
                <a:ext cx="2805255" cy="1560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𝒔𝒊𝒏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𝒅𝒙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32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640" y="1616104"/>
                <a:ext cx="2805255" cy="15600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2451603" y="1587596"/>
            <a:ext cx="3304751" cy="1595758"/>
            <a:chOff x="2739792" y="1488402"/>
            <a:chExt cx="3304751" cy="170279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739792" y="1488402"/>
                  <a:ext cx="3304751" cy="17027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</a:rPr>
                          <m:t>𝒍𝒊𝒎</m:t>
                        </m:r>
                        <m:nary>
                          <m:naryPr>
                            <m:limLoc m:val="undOvr"/>
                            <m:ctrlPr>
                              <a:rPr lang="ru-RU" sz="3200" b="1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3200" b="1" i="1" smtClean="0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3200" b="1" i="1" smtClean="0">
                                <a:latin typeface="Cambria Math"/>
                              </a:rPr>
                              <m:t>𝒃</m:t>
                            </m:r>
                          </m:sup>
                          <m:e>
                            <m:r>
                              <a:rPr lang="en-US" sz="3200" b="1" i="1" smtClean="0">
                                <a:latin typeface="Cambria Math"/>
                              </a:rPr>
                              <m:t>𝒔𝒊𝒏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𝒙𝒅𝒙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=</m:t>
                            </m:r>
                          </m:e>
                        </m:nary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9792" y="1488402"/>
                  <a:ext cx="3304751" cy="170279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2771448" y="2472902"/>
              <a:ext cx="962123" cy="426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b→ </a:t>
              </a:r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+∞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660943" y="1675641"/>
            <a:ext cx="3095912" cy="1520956"/>
            <a:chOff x="5206811" y="1583130"/>
            <a:chExt cx="3095912" cy="152095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206811" y="2057646"/>
              <a:ext cx="3095912" cy="771717"/>
              <a:chOff x="2681750" y="1908697"/>
              <a:chExt cx="3193007" cy="7717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681750" y="1908697"/>
                    <a:ext cx="319300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latin typeface="Cambria Math"/>
                            </a:rPr>
                            <m:t>𝒍𝒊𝒎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 (−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𝒄𝒐𝒔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)=</m:t>
                          </m:r>
                        </m:oMath>
                      </m:oMathPara>
                    </a14:m>
                    <a:endParaRPr lang="ru-RU" sz="3200" b="1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1750" y="1908697"/>
                    <a:ext cx="3193007" cy="58477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/>
              <p:cNvSpPr txBox="1"/>
              <p:nvPr/>
            </p:nvSpPr>
            <p:spPr>
              <a:xfrm>
                <a:off x="2770248" y="2280304"/>
                <a:ext cx="9261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b→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+∞</a:t>
                </a:r>
                <a:endParaRPr lang="ru-RU" sz="20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7826208" y="1583130"/>
              <a:ext cx="351923" cy="1520956"/>
              <a:chOff x="8045713" y="2038196"/>
              <a:chExt cx="351923" cy="1520956"/>
            </a:xfrm>
          </p:grpSpPr>
          <p:cxnSp>
            <p:nvCxnSpPr>
              <p:cNvPr id="13" name="Прямая соединительная линия 12"/>
              <p:cNvCxnSpPr>
                <a:endCxn id="14" idx="1"/>
              </p:cNvCxnSpPr>
              <p:nvPr/>
            </p:nvCxnSpPr>
            <p:spPr>
              <a:xfrm>
                <a:off x="8045713" y="2269030"/>
                <a:ext cx="11765" cy="105929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8057478" y="309748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045713" y="2038196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0" y="3473481"/>
            <a:ext cx="4919104" cy="830316"/>
            <a:chOff x="2631656" y="1616310"/>
            <a:chExt cx="5073376" cy="83031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631656" y="1616310"/>
                  <a:ext cx="507337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</a:rPr>
                          <m:t>=−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𝒍𝒊𝒎</m:t>
                        </m:r>
                        <m:d>
                          <m:d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/>
                              </a:rPr>
                              <m:t>𝒄𝒐𝒔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𝒃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𝒄𝒐𝒔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𝟎</m:t>
                            </m:r>
                          </m:e>
                        </m:d>
                        <m:r>
                          <a:rPr lang="en-US" sz="3200" b="1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656" y="1616310"/>
                  <a:ext cx="5073376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3386014" y="2046516"/>
              <a:ext cx="9922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b→ </a:t>
              </a:r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+∞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 rot="19560240" flipH="1">
            <a:off x="1609679" y="3361118"/>
            <a:ext cx="1234318" cy="829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 rot="21053035">
            <a:off x="1322896" y="2965521"/>
            <a:ext cx="181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существует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51048" y="5195513"/>
            <a:ext cx="8998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Интеграл не существует, значит, он расходится.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3912" y="3473480"/>
            <a:ext cx="389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существует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 rot="19560240" flipH="1">
            <a:off x="3090874" y="3380539"/>
            <a:ext cx="1234318" cy="829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 rot="21053035">
            <a:off x="4137127" y="2969585"/>
            <a:ext cx="951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3" grpId="0"/>
      <p:bldP spid="34" grpId="0"/>
      <p:bldP spid="24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95" y="-151666"/>
            <a:ext cx="9001000" cy="114300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Определите, сходится или расходится интеграл: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7651" y="764704"/>
            <a:ext cx="3257559" cy="1557671"/>
            <a:chOff x="539551" y="1320370"/>
            <a:chExt cx="3257559" cy="155767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08938" y="1320370"/>
                  <a:ext cx="2688172" cy="15576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ru-RU" sz="3200" b="1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3200" b="1" i="1" smtClean="0">
                                <a:latin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32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ru-RU" sz="3200" b="1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ru-RU" sz="32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3200" b="1" i="1" smtClean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32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2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3200" b="1" i="1" smtClean="0">
                                <a:latin typeface="Cambria Math"/>
                              </a:rPr>
                              <m:t>𝒅𝒙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;</m:t>
                            </m:r>
                          </m:e>
                        </m:nary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938" y="1320370"/>
                  <a:ext cx="2688172" cy="155767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539551" y="1798664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i="1" dirty="0" smtClean="0">
                  <a:latin typeface="Times New Roman" pitchFamily="18" charset="0"/>
                  <a:cs typeface="Times New Roman" pitchFamily="18" charset="0"/>
                </a:rPr>
                <a:t>1)</a:t>
              </a:r>
              <a:endParaRPr lang="ru-RU" sz="3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7651" y="2663882"/>
            <a:ext cx="2921698" cy="2772068"/>
            <a:chOff x="539551" y="1320370"/>
            <a:chExt cx="2921698" cy="277206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108938" y="1320370"/>
                  <a:ext cx="2352311" cy="16435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ru-RU" sz="3200" b="1" i="1" smtClean="0">
                                <a:latin typeface="Cambria Math"/>
                              </a:rPr>
                            </m:ctrlPr>
                          </m:naryPr>
                          <m:sub>
                            <m:rad>
                              <m:radPr>
                                <m:degHide m:val="on"/>
                                <m:ctrlPr>
                                  <a:rPr lang="ru-RU" sz="3200" b="1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3200" b="1" i="1" smtClean="0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sub>
                          <m:sup>
                            <m:r>
                              <a:rPr lang="en-US" sz="32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ru-RU" sz="3200" b="1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ru-RU" sz="32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3200" b="1" i="1" smtClean="0"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32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2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3200" b="1" i="1" smtClean="0">
                                <a:latin typeface="Cambria Math"/>
                              </a:rPr>
                              <m:t>𝒅𝒙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;</m:t>
                            </m:r>
                          </m:e>
                        </m:nary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938" y="1320370"/>
                  <a:ext cx="2352311" cy="164359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539551" y="1798664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i="1" dirty="0" smtClean="0">
                  <a:latin typeface="Times New Roman" pitchFamily="18" charset="0"/>
                  <a:cs typeface="Times New Roman" pitchFamily="18" charset="0"/>
                </a:rPr>
                <a:t>2)</a:t>
              </a:r>
              <a:endParaRPr lang="ru-RU" sz="3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447" y="3446107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i="1" dirty="0" smtClean="0">
                  <a:latin typeface="Times New Roman" pitchFamily="18" charset="0"/>
                  <a:cs typeface="Times New Roman" pitchFamily="18" charset="0"/>
                </a:rPr>
                <a:t>3)</a:t>
              </a:r>
              <a:endParaRPr lang="ru-RU" sz="3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34415" y="4368843"/>
                <a:ext cx="2675220" cy="1585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3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𝟎</m:t>
                          </m:r>
                        </m:sup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𝒄𝒐𝒔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𝒙𝒅𝒙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;</m:t>
                          </m:r>
                        </m:e>
                      </m:nary>
                    </m:oMath>
                  </m:oMathPara>
                </a14:m>
                <a:endParaRPr lang="ru-RU" sz="32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15" y="4368843"/>
                <a:ext cx="2675220" cy="15858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3909225" y="848253"/>
            <a:ext cx="3330464" cy="1560042"/>
            <a:chOff x="539551" y="1320370"/>
            <a:chExt cx="3330464" cy="156004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108938" y="1320370"/>
                  <a:ext cx="2761077" cy="15600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ru-RU" sz="3200" b="1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3200" b="1" i="1" smtClean="0">
                                <a:latin typeface="Cambria Math"/>
                              </a:rPr>
                              <m:t>𝟓</m:t>
                            </m:r>
                          </m:sub>
                          <m:sup>
                            <m:r>
                              <a:rPr lang="en-US" sz="32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ru-RU" sz="3200" b="1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ru-RU" sz="32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ru-RU" sz="3200" b="1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sz="3200" b="1" i="1" smtClean="0">
                                <a:latin typeface="Cambria Math"/>
                              </a:rPr>
                              <m:t>𝒅𝒙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;</m:t>
                            </m:r>
                          </m:e>
                        </m:nary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938" y="1320370"/>
                  <a:ext cx="2761077" cy="156004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539551" y="1798664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sz="3600" b="1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3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909225" y="2701364"/>
            <a:ext cx="2700611" cy="1585883"/>
            <a:chOff x="539551" y="1320370"/>
            <a:chExt cx="2700611" cy="158588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108938" y="1320370"/>
                  <a:ext cx="2131224" cy="15858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ru-RU" sz="3200" b="1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sz="3200" b="1" i="1" smtClean="0">
                                <a:latin typeface="Cambria Math"/>
                              </a:rPr>
                              <m:t>𝟐</m:t>
                            </m:r>
                          </m:sup>
                          <m:e>
                            <m: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 smtClean="0">
                                <a:latin typeface="Cambria Math"/>
                              </a:rPr>
                              <m:t>𝒅𝒙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;</m:t>
                            </m:r>
                          </m:e>
                        </m:nary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938" y="1320370"/>
                  <a:ext cx="2131224" cy="158588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539551" y="1798664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3600" b="1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3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5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256" y="0"/>
            <a:ext cx="8496944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Несобственный интеграл. Сходимость несобственных интегралов.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456" y="2996952"/>
            <a:ext cx="8752656" cy="358057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занятия:</a:t>
            </a:r>
          </a:p>
          <a:p>
            <a:pPr marL="514350" indent="-514350" algn="l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Понятие несобственного интеграла.</a:t>
            </a:r>
          </a:p>
          <a:p>
            <a:pPr marL="514350" indent="-514350" algn="l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несобственных интегралов.</a:t>
            </a:r>
          </a:p>
          <a:p>
            <a:pPr marL="514350" indent="-514350" algn="l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Сходимость несобственных интегралов.</a:t>
            </a:r>
          </a:p>
          <a:p>
            <a:pPr marL="514350" indent="-514350" algn="l"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вычисления несобственных интегралов.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несобственных интегралов.</a:t>
            </a:r>
          </a:p>
          <a:p>
            <a:pPr marL="514350" indent="-514350" algn="l">
              <a:buAutoNum type="arabicPeriod"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studfiles.net/html/2706/502/html_ZmrUBUoMnQ.XHYk/img-XIy4R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10180" r="14335" b="6946"/>
          <a:stretch/>
        </p:blipFill>
        <p:spPr bwMode="auto">
          <a:xfrm>
            <a:off x="6732240" y="1268760"/>
            <a:ext cx="2005960" cy="321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7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2312005"/>
                <a:ext cx="9324528" cy="774477"/>
              </a:xfrm>
            </p:spPr>
            <p:txBody>
              <a:bodyPr anchor="t">
                <a:normAutofit/>
              </a:bodyPr>
              <a:lstStyle/>
              <a:p>
                <a:pPr algn="l"/>
                <a14:m>
                  <m:oMath xmlns:m="http://schemas.openxmlformats.org/officeDocument/2006/math">
                    <m:nary>
                      <m:naryPr>
                        <m:ctrlPr>
                          <a:rPr lang="ru-RU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  <m:r>
                          <a:rPr lang="ru-RU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𝑭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формула Ньютона-Лейбница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312005"/>
                <a:ext cx="9324528" cy="774477"/>
              </a:xfrm>
              <a:blipFill rotWithShape="1">
                <a:blip r:embed="rId2"/>
                <a:stretch>
                  <a:fillRect b="-23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0" y="0"/>
                <a:ext cx="9324528" cy="148478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3600" b="1" u="sng" dirty="0" smtClean="0">
                    <a:latin typeface="Times New Roman" pitchFamily="18" charset="0"/>
                    <a:cs typeface="Times New Roman" pitchFamily="18" charset="0"/>
                  </a:rPr>
                  <a:t>Определение</a:t>
                </a: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Интеграл вида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ru-RU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называется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определённым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324528" cy="1484784"/>
              </a:xfrm>
              <a:prstGeom prst="rect">
                <a:avLst/>
              </a:prstGeom>
              <a:blipFill rotWithShape="1">
                <a:blip r:embed="rId3"/>
                <a:stretch>
                  <a:fillRect l="-1961" t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0" y="1331218"/>
            <a:ext cx="86753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F(x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первообразной для функции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определённый интеграл считают по формуле: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fs00.infourok.ru/images/doc/236/123036/3/img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14" t="17524" r="44253" b="32390"/>
          <a:stretch/>
        </p:blipFill>
        <p:spPr bwMode="auto">
          <a:xfrm>
            <a:off x="78627" y="3759264"/>
            <a:ext cx="366770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4005068" y="3759264"/>
                <a:ext cx="5138932" cy="276608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Геометрический смысл определённого интеграла:</a:t>
                </a:r>
                <a:endPara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endParaRPr lang="en-US" sz="2800" b="1" i="1" dirty="0" smtClean="0">
                  <a:solidFill>
                    <a:srgbClr val="C00000"/>
                  </a:solidFill>
                  <a:latin typeface="Cambria Math"/>
                  <a:cs typeface="Times New Roman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𝑺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trlPr>
                            <a:rPr lang="ru-RU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𝒅𝒙</m:t>
                          </m:r>
                          <m:r>
                            <a:rPr lang="ru-RU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𝑭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𝑭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068" y="3759264"/>
                <a:ext cx="5138932" cy="2766080"/>
              </a:xfrm>
              <a:prstGeom prst="rect">
                <a:avLst/>
              </a:prstGeom>
              <a:blipFill rotWithShape="1">
                <a:blip r:embed="rId6"/>
                <a:stretch>
                  <a:fillRect t="-2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38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080" y="200889"/>
            <a:ext cx="9101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несобственного интеграла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обобщением понятия определённого интеграла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случай, когда либо промежуток интегрирования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бесконечен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либо подынтегральная функция в некоторых точках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неограниченна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8724" y="2564904"/>
            <a:ext cx="568863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Типы несобственных интегралов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221088"/>
            <a:ext cx="307086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рода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(с бесконечными пределами интегрирования)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54098" y="4221088"/>
            <a:ext cx="2988332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рода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(интегралы от неограниченных функций)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5" idx="2"/>
            <a:endCxn id="6" idx="0"/>
          </p:cNvCxnSpPr>
          <p:nvPr/>
        </p:nvCxnSpPr>
        <p:spPr>
          <a:xfrm flipH="1">
            <a:off x="1858958" y="3088124"/>
            <a:ext cx="2734082" cy="1132964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>
            <a:off x="4593040" y="3088124"/>
            <a:ext cx="2499240" cy="1132964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851920" y="1973332"/>
                <a:ext cx="2523448" cy="1183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ru-RU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ru-RU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ru-RU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𝒅𝒙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</m:e>
                      </m:nary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973332"/>
                <a:ext cx="2523448" cy="11831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444208" y="1973332"/>
                <a:ext cx="2263184" cy="1216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ru-RU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73332"/>
                <a:ext cx="2263184" cy="12165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9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9" grpId="0"/>
      <p:bldP spid="19" grpId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y/YwfD1ytgNFnk5cb3JGEACd6jzxSoQiVqMr2IWZ/slide-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169"/>
          <a:stretch/>
        </p:blipFill>
        <p:spPr bwMode="auto">
          <a:xfrm>
            <a:off x="22800" y="-15280"/>
            <a:ext cx="9176322" cy="521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f.ppt-online.org/files/slide/y/YwfD1ytgNFnk5cb3JGEACd6jzxSoQiVqMr2IWZ/slide-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053" b="3991"/>
          <a:stretch/>
        </p:blipFill>
        <p:spPr bwMode="auto">
          <a:xfrm>
            <a:off x="22800" y="5288240"/>
            <a:ext cx="917632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51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/slide/y/YwfD1ytgNFnk5cb3JGEACd6jzxSoQiVqMr2IWZ/slide-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82"/>
          <a:stretch/>
        </p:blipFill>
        <p:spPr bwMode="auto">
          <a:xfrm>
            <a:off x="107504" y="799728"/>
            <a:ext cx="8807938" cy="59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16456"/>
            <a:ext cx="8737392" cy="4924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Геометрический смысл несобственного интеграла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рода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28092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Правила вычисления несобственных интегралов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98837" y="1340768"/>
            <a:ext cx="7478098" cy="4824536"/>
            <a:chOff x="990444" y="1290072"/>
            <a:chExt cx="6675276" cy="4041539"/>
          </a:xfrm>
        </p:grpSpPr>
        <p:pic>
          <p:nvPicPr>
            <p:cNvPr id="6" name="Рисунок 5" descr="https://studfiles.net/html/2706/954/html_mdbHtwmxLU.5V31/img-VKXsKU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bg2">
                  <a:lumMod val="1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04" y="1290072"/>
              <a:ext cx="5927697" cy="1300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 descr="https://studfiles.net/html/2706/954/html_mdbHtwmxLU.5V31/img-dsPlL3.png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bg2">
                  <a:lumMod val="1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714"/>
            <a:stretch/>
          </p:blipFill>
          <p:spPr bwMode="auto">
            <a:xfrm>
              <a:off x="1007604" y="2590626"/>
              <a:ext cx="5927697" cy="1416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 descr="https://studfiles.net/html/2706/954/html_mdbHtwmxLU.5V31/img-03_HqW.png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bg2">
                  <a:lumMod val="1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7"/>
            <a:stretch/>
          </p:blipFill>
          <p:spPr bwMode="auto">
            <a:xfrm>
              <a:off x="990444" y="3886552"/>
              <a:ext cx="6675276" cy="14450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643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-612576" y="1795364"/>
                <a:ext cx="4140460" cy="115212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3600" b="1" i="1" smtClean="0"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ru-RU" sz="3600" b="1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ru-RU" sz="36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/>
                              <a:cs typeface="Times New Roman" pitchFamily="18" charset="0"/>
                            </a:rPr>
                            <m:t>𝒅𝒙</m:t>
                          </m:r>
                          <m:r>
                            <a:rPr lang="en-US" sz="3600" b="1" i="1" smtClean="0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612576" y="1795364"/>
                <a:ext cx="4140460" cy="1152128"/>
              </a:xfrm>
              <a:blipFill rotWithShape="1">
                <a:blip r:embed="rId2"/>
                <a:stretch>
                  <a:fillRect b="-455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95536" y="260648"/>
            <a:ext cx="828092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вычисления несобственных интегралов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339752" y="1871020"/>
            <a:ext cx="3528392" cy="1440160"/>
            <a:chOff x="1187624" y="2852936"/>
            <a:chExt cx="3528392" cy="14401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Объект 2"/>
                <p:cNvSpPr txBox="1">
                  <a:spLocks/>
                </p:cNvSpPr>
                <p:nvPr/>
              </p:nvSpPr>
              <p:spPr>
                <a:xfrm>
                  <a:off x="1187624" y="2852936"/>
                  <a:ext cx="3528392" cy="144016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𝒍𝒊𝒎</m:t>
                        </m:r>
                        <m:nary>
                          <m:naryPr>
                            <m:limLoc m:val="undOvr"/>
                            <m:ctrlPr>
                              <a:rPr lang="ru-RU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ru-RU" b="1" i="1" smtClean="0">
                                <a:latin typeface="Cambria Math"/>
                                <a:cs typeface="Times New Roman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𝒂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b="1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  <a:cs typeface="Times New Roman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=</m:t>
                            </m:r>
                          </m:e>
                        </m:nary>
                      </m:oMath>
                    </m:oMathPara>
                  </a14:m>
                  <a:endParaRPr lang="ru-RU" sz="2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" name="Объект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24" y="2852936"/>
                  <a:ext cx="3528392" cy="144016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296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Объект 2"/>
                <p:cNvSpPr txBox="1">
                  <a:spLocks/>
                </p:cNvSpPr>
                <p:nvPr/>
              </p:nvSpPr>
              <p:spPr>
                <a:xfrm>
                  <a:off x="1405020" y="3749744"/>
                  <a:ext cx="1359768" cy="52008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1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→+∞</m:t>
                        </m:r>
                      </m:oMath>
                    </m:oMathPara>
                  </a14:m>
                  <a:endParaRPr lang="ru-RU" sz="105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" name="Объект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020" y="3749744"/>
                  <a:ext cx="1359768" cy="52008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Группа 16"/>
          <p:cNvGrpSpPr/>
          <p:nvPr/>
        </p:nvGrpSpPr>
        <p:grpSpPr>
          <a:xfrm>
            <a:off x="5435116" y="1967588"/>
            <a:ext cx="3570744" cy="1247023"/>
            <a:chOff x="1430484" y="3550126"/>
            <a:chExt cx="3570744" cy="124702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430484" y="3861046"/>
              <a:ext cx="3570744" cy="936103"/>
              <a:chOff x="1145272" y="2852936"/>
              <a:chExt cx="3570744" cy="8140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Объект 2"/>
                  <p:cNvSpPr txBox="1">
                    <a:spLocks/>
                  </p:cNvSpPr>
                  <p:nvPr/>
                </p:nvSpPr>
                <p:spPr>
                  <a:xfrm>
                    <a:off x="1187624" y="2852936"/>
                    <a:ext cx="3528392" cy="81400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342900" indent="-3429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  <a:cs typeface="Times New Roman" pitchFamily="18" charset="0"/>
                            </a:rPr>
                            <m:t>𝒍𝒊𝒎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 smtClean="0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ru-RU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" name="Объект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7624" y="2852936"/>
                    <a:ext cx="3528392" cy="81400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Объект 2"/>
                  <p:cNvSpPr txBox="1">
                    <a:spLocks/>
                  </p:cNvSpPr>
                  <p:nvPr/>
                </p:nvSpPr>
                <p:spPr>
                  <a:xfrm>
                    <a:off x="1145272" y="3215536"/>
                    <a:ext cx="1359768" cy="35396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42900" indent="-3429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800" b="1" i="1" smtClean="0"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en-US" sz="1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→+∞</m:t>
                          </m:r>
                        </m:oMath>
                      </m:oMathPara>
                    </a14:m>
                    <a:endParaRPr lang="ru-RU" sz="105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Объект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5272" y="3215536"/>
                    <a:ext cx="1359768" cy="35396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Группа 15"/>
            <p:cNvGrpSpPr/>
            <p:nvPr/>
          </p:nvGrpSpPr>
          <p:grpSpPr>
            <a:xfrm>
              <a:off x="3504554" y="3550126"/>
              <a:ext cx="340158" cy="1148838"/>
              <a:chOff x="4535996" y="3390402"/>
              <a:chExt cx="340158" cy="1148838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4535996" y="3621236"/>
                <a:ext cx="0" cy="77959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535996" y="407757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35996" y="3390402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8" name="Группа 17"/>
          <p:cNvGrpSpPr/>
          <p:nvPr/>
        </p:nvGrpSpPr>
        <p:grpSpPr>
          <a:xfrm>
            <a:off x="323528" y="3530586"/>
            <a:ext cx="3528392" cy="1591172"/>
            <a:chOff x="1472836" y="3630212"/>
            <a:chExt cx="3528392" cy="1591172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472836" y="3861046"/>
              <a:ext cx="3528392" cy="1094127"/>
              <a:chOff x="1187624" y="2852936"/>
              <a:chExt cx="3528392" cy="9514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Объект 2"/>
                  <p:cNvSpPr txBox="1">
                    <a:spLocks/>
                  </p:cNvSpPr>
                  <p:nvPr/>
                </p:nvSpPr>
                <p:spPr>
                  <a:xfrm>
                    <a:off x="1187624" y="2852936"/>
                    <a:ext cx="3528392" cy="81400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342900" indent="-3429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  <a:cs typeface="Times New Roman" pitchFamily="18" charset="0"/>
                            </a:rPr>
                            <m:t>=−</m:t>
                          </m:r>
                          <m:r>
                            <a:rPr lang="en-US" b="1" i="1" smtClean="0">
                              <a:latin typeface="Cambria Math"/>
                              <a:cs typeface="Times New Roman" pitchFamily="18" charset="0"/>
                            </a:rPr>
                            <m:t>𝒍𝒊𝒎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1" i="1" smtClean="0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ru-RU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Объект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7624" y="2852936"/>
                    <a:ext cx="3528392" cy="81400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324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Объект 2"/>
                  <p:cNvSpPr txBox="1">
                    <a:spLocks/>
                  </p:cNvSpPr>
                  <p:nvPr/>
                </p:nvSpPr>
                <p:spPr>
                  <a:xfrm>
                    <a:off x="1727684" y="3450388"/>
                    <a:ext cx="972108" cy="35396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42900" indent="-3429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→+∞</m:t>
                          </m:r>
                        </m:oMath>
                      </m:oMathPara>
                    </a14:m>
                    <a:endParaRPr lang="ru-RU" sz="9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Объект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7684" y="3450388"/>
                    <a:ext cx="972108" cy="353963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Группа 19"/>
            <p:cNvGrpSpPr/>
            <p:nvPr/>
          </p:nvGrpSpPr>
          <p:grpSpPr>
            <a:xfrm>
              <a:off x="3461618" y="3630212"/>
              <a:ext cx="349787" cy="1591172"/>
              <a:chOff x="4493060" y="3470488"/>
              <a:chExt cx="349787" cy="1591172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4540377" y="3707707"/>
                <a:ext cx="0" cy="1148838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493060" y="459999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02689" y="347048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" name="Группа 27"/>
          <p:cNvGrpSpPr/>
          <p:nvPr/>
        </p:nvGrpSpPr>
        <p:grpSpPr>
          <a:xfrm>
            <a:off x="2652468" y="3662055"/>
            <a:ext cx="3528392" cy="1360338"/>
            <a:chOff x="1472836" y="3861046"/>
            <a:chExt cx="3528392" cy="1360338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1472836" y="3861046"/>
              <a:ext cx="3528392" cy="1094127"/>
              <a:chOff x="1187624" y="2852936"/>
              <a:chExt cx="3528392" cy="9514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Объект 2"/>
                  <p:cNvSpPr txBox="1">
                    <a:spLocks/>
                  </p:cNvSpPr>
                  <p:nvPr/>
                </p:nvSpPr>
                <p:spPr>
                  <a:xfrm>
                    <a:off x="1187624" y="2852936"/>
                    <a:ext cx="3528392" cy="81400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342900" indent="-3429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Times New Roman" pitchFamily="18" charset="0"/>
                            </a:rPr>
                            <m:t>𝒍𝒊𝒎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  <a:cs typeface="Times New Roman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𝒂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1" i="1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  <a:cs typeface="Times New Roman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𝟎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b="1" i="1" smtClean="0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ru-RU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Объект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7624" y="2852936"/>
                    <a:ext cx="3528392" cy="814003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b="-2352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Объект 2"/>
                  <p:cNvSpPr txBox="1">
                    <a:spLocks/>
                  </p:cNvSpPr>
                  <p:nvPr/>
                </p:nvSpPr>
                <p:spPr>
                  <a:xfrm>
                    <a:off x="1461944" y="3450388"/>
                    <a:ext cx="972108" cy="35396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42900" indent="-3429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→+∞</m:t>
                          </m:r>
                        </m:oMath>
                      </m:oMathPara>
                    </a14:m>
                    <a:endParaRPr lang="ru-RU" sz="9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" name="Объект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1944" y="3450388"/>
                    <a:ext cx="972108" cy="353963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2" name="TextBox 31"/>
            <p:cNvSpPr txBox="1"/>
            <p:nvPr/>
          </p:nvSpPr>
          <p:spPr>
            <a:xfrm>
              <a:off x="3461618" y="475971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Овал 35"/>
          <p:cNvSpPr/>
          <p:nvPr/>
        </p:nvSpPr>
        <p:spPr>
          <a:xfrm rot="1231913" flipH="1">
            <a:off x="3842946" y="3634074"/>
            <a:ext cx="703032" cy="11973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 rot="20692489">
            <a:off x="4345447" y="3131256"/>
            <a:ext cx="1313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→0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 rot="1231913" flipH="1">
            <a:off x="4863824" y="4241543"/>
            <a:ext cx="525613" cy="730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 rot="20692489">
            <a:off x="5273405" y="4598537"/>
            <a:ext cx="75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46596" y="3941394"/>
            <a:ext cx="2529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-(0 – 1) = 1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491" y="5589240"/>
            <a:ext cx="8294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Интеграл равен 1, значит, он сходится.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3568" y="996206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1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6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28092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вычисления несобственных интегралов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568" y="996206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2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1332" y="1635201"/>
                <a:ext cx="2367892" cy="1585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3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ru-RU" sz="3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ru-RU" sz="3200" b="1" i="1" smtClean="0">
                              <a:latin typeface="Cambria Math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ru-RU" sz="32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32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32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1" i="1" smtClean="0">
                              <a:latin typeface="Cambria Math"/>
                            </a:rPr>
                            <m:t>𝒅𝒙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32" y="1635201"/>
                <a:ext cx="2367892" cy="15858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2500224" y="1666847"/>
            <a:ext cx="2966133" cy="1588192"/>
            <a:chOff x="2739792" y="1616310"/>
            <a:chExt cx="2966133" cy="15881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739792" y="1616310"/>
                  <a:ext cx="2966133" cy="15881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</a:rPr>
                          <m:t>𝒍𝒊𝒎</m:t>
                        </m:r>
                        <m:nary>
                          <m:naryPr>
                            <m:limLoc m:val="undOvr"/>
                            <m:ctrlPr>
                              <a:rPr lang="ru-RU" sz="3200" b="1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3200" b="1" i="1" smtClean="0">
                                <a:latin typeface="Cambria Math"/>
                              </a:rPr>
                              <m:t>𝒂</m:t>
                            </m:r>
                          </m:sub>
                          <m:sup>
                            <m:r>
                              <a:rPr lang="ru-RU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ru-RU" sz="3200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f>
                              <m:fPr>
                                <m:ctrlPr>
                                  <a:rPr lang="ru-RU" sz="32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3200" b="1" i="1" smtClean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32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3200" b="1" i="1" smtClean="0">
                                <a:latin typeface="Cambria Math"/>
                              </a:rPr>
                              <m:t>𝒅𝒙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=</m:t>
                            </m:r>
                          </m:e>
                        </m:nary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9792" y="1616310"/>
                  <a:ext cx="2966133" cy="158819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2771448" y="2564904"/>
              <a:ext cx="90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a→ -∞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251857" y="1610581"/>
            <a:ext cx="2541465" cy="1610503"/>
            <a:chOff x="5263088" y="1512522"/>
            <a:chExt cx="2541465" cy="1610503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263088" y="1765259"/>
              <a:ext cx="2541465" cy="1198854"/>
              <a:chOff x="2739792" y="1616310"/>
              <a:chExt cx="2621172" cy="11988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739792" y="1616310"/>
                    <a:ext cx="2621172" cy="11988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latin typeface="Cambria Math"/>
                            </a:rPr>
                            <m:t>𝒍𝒊𝒎</m:t>
                          </m:r>
                          <m:d>
                            <m:dPr>
                              <m:ctrlPr>
                                <a:rPr lang="en-US" sz="32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  <m:r>
                            <a:rPr lang="en-US" sz="3200" b="1" i="1" smtClean="0">
                              <a:latin typeface="Cambria Math"/>
                            </a:rPr>
                            <m:t>=</m:t>
                          </m:r>
                        </m:oMath>
                      </m:oMathPara>
                    </a14:m>
                    <a:endParaRPr lang="ru-RU" sz="3200" b="1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9792" y="1616310"/>
                    <a:ext cx="2621172" cy="119885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/>
              <p:cNvSpPr txBox="1"/>
              <p:nvPr/>
            </p:nvSpPr>
            <p:spPr>
              <a:xfrm>
                <a:off x="2770248" y="2280304"/>
                <a:ext cx="9012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a→ -∞</a:t>
                </a:r>
                <a:endParaRPr lang="ru-RU" sz="20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7287986" y="1512522"/>
              <a:ext cx="442841" cy="1610503"/>
              <a:chOff x="7507491" y="1967588"/>
              <a:chExt cx="442841" cy="1610503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7509186" y="2198422"/>
                <a:ext cx="0" cy="1230578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507491" y="311642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509186" y="1967588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88903" y="3269495"/>
            <a:ext cx="4885953" cy="1365182"/>
            <a:chOff x="2739792" y="1616310"/>
            <a:chExt cx="5039189" cy="13651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739792" y="1616310"/>
                  <a:ext cx="5039189" cy="13651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𝒍𝒊𝒎</m:t>
                        </m:r>
                        <m:d>
                          <m:d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𝟏</m:t>
                                </m:r>
                              </m:den>
                            </m:f>
                            <m:r>
                              <a:rPr lang="en-US" sz="3200" b="1" i="1" smtClean="0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32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n-US" sz="3200" b="1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9792" y="1616310"/>
                  <a:ext cx="5039189" cy="136518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3294737" y="2451454"/>
              <a:ext cx="90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a→ -∞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809312" y="3278849"/>
            <a:ext cx="2910284" cy="1198854"/>
            <a:chOff x="2739792" y="1616310"/>
            <a:chExt cx="3001557" cy="11988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739792" y="1616310"/>
                  <a:ext cx="3001557" cy="11988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</a:rPr>
                          <m:t>𝒍𝒊𝒎</m:t>
                        </m:r>
                        <m:d>
                          <m:d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  <m:r>
                          <a:rPr lang="en-US" sz="3200" b="1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9792" y="1616310"/>
                  <a:ext cx="3001557" cy="11988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2789340" y="2415054"/>
              <a:ext cx="90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a→ -∞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 rot="634652" flipH="1">
            <a:off x="6515000" y="3327646"/>
            <a:ext cx="546191" cy="11973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 rot="21053035">
            <a:off x="7002020" y="3029584"/>
            <a:ext cx="951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→0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16913" y="3518357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91" y="5266074"/>
            <a:ext cx="8294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Интеграл равен 1, значит, он сходи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ся.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6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28092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вычисления несобственных интегралов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568" y="996206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26640" y="1616104"/>
                <a:ext cx="2999347" cy="1557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ru-RU" sz="32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32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32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1" i="1" smtClean="0">
                              <a:latin typeface="Cambria Math"/>
                            </a:rPr>
                            <m:t>𝒅𝒙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640" y="1616104"/>
                <a:ext cx="2999347" cy="15576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2694624" y="1677066"/>
            <a:ext cx="3588611" cy="1593385"/>
            <a:chOff x="2739792" y="1616310"/>
            <a:chExt cx="3588611" cy="159338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739792" y="1616310"/>
                  <a:ext cx="3588611" cy="15933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</a:rPr>
                          <m:t>𝒍𝒊𝒎</m:t>
                        </m:r>
                        <m:nary>
                          <m:naryPr>
                            <m:limLoc m:val="undOvr"/>
                            <m:ctrlPr>
                              <a:rPr lang="ru-RU" sz="3200" b="1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3200" b="1" i="1" smtClean="0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3200" b="1" i="1" smtClean="0">
                                <a:latin typeface="Cambria Math"/>
                              </a:rPr>
                              <m:t>𝒃</m:t>
                            </m:r>
                          </m:sup>
                          <m:e>
                            <m:f>
                              <m:fPr>
                                <m:ctrlPr>
                                  <a:rPr lang="ru-RU" sz="32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3200" b="1" i="1" smtClean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32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3200" b="1" i="1" smtClean="0">
                                <a:latin typeface="Cambria Math"/>
                              </a:rPr>
                              <m:t>𝒅𝒙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=</m:t>
                            </m:r>
                          </m:e>
                        </m:nary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9792" y="1616310"/>
                  <a:ext cx="3588611" cy="159338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2771448" y="2472902"/>
              <a:ext cx="9621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b→ </a:t>
              </a:r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+∞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117090" y="1650774"/>
            <a:ext cx="2929200" cy="1610503"/>
            <a:chOff x="5206811" y="1596826"/>
            <a:chExt cx="2929200" cy="1610503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206811" y="2057646"/>
              <a:ext cx="2929200" cy="771717"/>
              <a:chOff x="2681750" y="1908697"/>
              <a:chExt cx="3021067" cy="7717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681750" y="1908697"/>
                    <a:ext cx="302106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latin typeface="Cambria Math"/>
                            </a:rPr>
                            <m:t>𝒍𝒊𝒎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𝒂𝒓𝒄𝒕𝒈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=</m:t>
                          </m:r>
                        </m:oMath>
                      </m:oMathPara>
                    </a14:m>
                    <a:endParaRPr lang="ru-RU" sz="3200" b="1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1750" y="1908697"/>
                    <a:ext cx="3021067" cy="58477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/>
              <p:cNvSpPr txBox="1"/>
              <p:nvPr/>
            </p:nvSpPr>
            <p:spPr>
              <a:xfrm>
                <a:off x="2770248" y="2280304"/>
                <a:ext cx="9261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b→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+∞</a:t>
                </a:r>
                <a:endParaRPr lang="ru-RU" sz="20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7711037" y="1596826"/>
              <a:ext cx="340249" cy="1610503"/>
              <a:chOff x="7930542" y="2051892"/>
              <a:chExt cx="340249" cy="1610503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7932237" y="2282726"/>
                <a:ext cx="0" cy="1230578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930542" y="320073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932237" y="2051892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0" y="3473481"/>
            <a:ext cx="5571525" cy="830316"/>
            <a:chOff x="2631656" y="1616310"/>
            <a:chExt cx="5746259" cy="83031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631656" y="1616310"/>
                  <a:ext cx="574625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𝒍𝒊𝒎</m:t>
                        </m:r>
                        <m:d>
                          <m:d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/>
                              </a:rPr>
                              <m:t>𝒂𝒓𝒄𝒕𝒈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𝒃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𝒂𝒓𝒄𝒕𝒈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3200" b="1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656" y="1616310"/>
                  <a:ext cx="5746259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3039597" y="2046516"/>
              <a:ext cx="9922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b→ </a:t>
              </a:r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+∞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 rot="634652" flipH="1">
            <a:off x="1353712" y="3321005"/>
            <a:ext cx="1697812" cy="1012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21053035">
                <a:off x="2563244" y="2913114"/>
                <a:ext cx="951495" cy="74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3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53035">
                <a:off x="2563244" y="2913114"/>
                <a:ext cx="951495" cy="744435"/>
              </a:xfrm>
              <a:prstGeom prst="rect">
                <a:avLst/>
              </a:prstGeom>
              <a:blipFill rotWithShape="1">
                <a:blip r:embed="rId6"/>
                <a:stretch>
                  <a:fillRect l="-14286" t="-2055" b="-10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9851" y="5157192"/>
                <a:ext cx="7451527" cy="907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Интеграл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значит, он сходится.</a:t>
                </a:r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51" y="5157192"/>
                <a:ext cx="7451527" cy="907428"/>
              </a:xfrm>
              <a:prstGeom prst="rect">
                <a:avLst/>
              </a:prstGeom>
              <a:blipFill rotWithShape="1">
                <a:blip r:embed="rId7"/>
                <a:stretch>
                  <a:fillRect l="-2128" r="-818" b="-3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49879" y="3367450"/>
                <a:ext cx="2794529" cy="1041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=…</m:t>
                      </m:r>
                    </m:oMath>
                  </m:oMathPara>
                </a14:m>
                <a:endParaRPr lang="ru-RU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879" y="3367450"/>
                <a:ext cx="2794529" cy="10418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429</TotalTime>
  <Words>668</Words>
  <Application>Microsoft Office PowerPoint</Application>
  <PresentationFormat>Экран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 урока: Несобственный интеграл. Сходимость несобственных интегралов.</vt:lpstr>
      <vt:lpstr>∫_a^b▒〖f(x)dx=F(b)-F(a)〗 - формула Ньютона-Лейбница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Определите, сходится или расходится интеграл:</vt:lpstr>
      <vt:lpstr>Тема урока: Несобственный интеграл. Сходимость несобственных интегралов.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User11</cp:lastModifiedBy>
  <cp:revision>21</cp:revision>
  <dcterms:created xsi:type="dcterms:W3CDTF">2018-10-28T10:49:08Z</dcterms:created>
  <dcterms:modified xsi:type="dcterms:W3CDTF">2020-10-19T10:43:49Z</dcterms:modified>
</cp:coreProperties>
</file>