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1pPr>
    <a:lvl2pPr marL="457200" algn="l" defTabSz="449263" rtl="0" eaLnBrk="0" fontAlgn="base" hangingPunct="0">
      <a:lnSpc>
        <a:spcPct val="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2pPr>
    <a:lvl3pPr marL="914400" algn="l" defTabSz="449263" rtl="0" eaLnBrk="0" fontAlgn="base" hangingPunct="0">
      <a:lnSpc>
        <a:spcPct val="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3pPr>
    <a:lvl4pPr marL="1371600" algn="l" defTabSz="449263" rtl="0" eaLnBrk="0" fontAlgn="base" hangingPunct="0">
      <a:lnSpc>
        <a:spcPct val="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4pPr>
    <a:lvl5pPr marL="1828800" algn="l" defTabSz="449263" rtl="0" eaLnBrk="0" fontAlgn="base" hangingPunct="0">
      <a:lnSpc>
        <a:spcPct val="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07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93" name="AutoShape 4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94" name="AutoShape 4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95" name="AutoShape 4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49" name="Rectangle 4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1717338"/>
            <a:ext cx="0" cy="2481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97" name="Rectangle 4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10200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73481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178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EA15-A081-4402-9BB6-C3960A828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5DB0-0D31-43E2-BA6B-F38EB32346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463550"/>
            <a:ext cx="1924050" cy="5629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19750" cy="5629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1DBB-C09B-492D-996A-A0813F200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696200" cy="1358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71900" cy="4111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10100" y="1981200"/>
            <a:ext cx="3771900" cy="41116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6D64-19B8-4794-B19A-BD0DE30EF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D95C5-96B7-41E1-B80E-FFD4699A32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030F-F97D-4D35-904E-2D851A898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71900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771900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E9BC-A067-4F12-9F29-AAA66C1919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ADDD-AE74-497C-ADD3-3ADA3E4A30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543-9242-4158-A907-1100B57F4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25C7-C5B8-4DC4-A4F7-85AAE596C3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FD1D-B041-4720-AC7A-785F6FB71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CA306-00E1-449A-A387-B1964CEF0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696200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696200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28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19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28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EABADB-CC36-43D4-A947-9851DED04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2pPr>
      <a:lvl3pPr algn="ctr" defTabSz="449263" rtl="0" eaLnBrk="0" fontAlgn="base" hangingPunct="0">
        <a:lnSpc>
          <a:spcPct val="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3pPr>
      <a:lvl4pPr algn="ctr" defTabSz="449263" rtl="0" eaLnBrk="0" fontAlgn="base" hangingPunct="0">
        <a:lnSpc>
          <a:spcPct val="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4pPr>
      <a:lvl5pPr algn="ctr" defTabSz="449263" rtl="0" eaLnBrk="0" fontAlgn="base" hangingPunct="0">
        <a:lnSpc>
          <a:spcPct val="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5pPr>
      <a:lvl6pPr marL="457200" algn="ctr" defTabSz="449263" rtl="0" eaLnBrk="0" fontAlgn="base" hangingPunct="0">
        <a:lnSpc>
          <a:spcPct val="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6pPr>
      <a:lvl7pPr marL="914400" algn="ctr" defTabSz="449263" rtl="0" eaLnBrk="0" fontAlgn="base" hangingPunct="0">
        <a:lnSpc>
          <a:spcPct val="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7pPr>
      <a:lvl8pPr marL="1371600" algn="ctr" defTabSz="449263" rtl="0" eaLnBrk="0" fontAlgn="base" hangingPunct="0">
        <a:lnSpc>
          <a:spcPct val="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8pPr>
      <a:lvl9pPr marL="1828800" algn="ctr" defTabSz="449263" rtl="0" eaLnBrk="0" fontAlgn="base" hangingPunct="0">
        <a:lnSpc>
          <a:spcPct val="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ahoma" pitchFamily="34" charset="0"/>
        </a:defRPr>
      </a:lvl9pPr>
    </p:titleStyle>
    <p:bodyStyle>
      <a:lvl1pPr marL="266700" indent="-266700" algn="l" defTabSz="449263" rtl="0" eaLnBrk="0" fontAlgn="base" hangingPunct="0">
        <a:lnSpc>
          <a:spcPct val="1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449263" rtl="0" eaLnBrk="0" fontAlgn="base" hangingPunct="0">
        <a:lnSpc>
          <a:spcPct val="1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900igr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25290" y="47089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8281318" cy="276225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. Виды галактик</a:t>
            </a:r>
            <a:endParaRPr lang="en-GB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077" name="Скругленный прямоугольник 6">
            <a:hlinkClick r:id="rId4" tooltip=" Каталог презентаций "/>
          </p:cNvPr>
          <p:cNvSpPr>
            <a:spLocks noChangeArrowheads="1"/>
          </p:cNvSpPr>
          <p:nvPr/>
        </p:nvSpPr>
        <p:spPr bwMode="auto">
          <a:xfrm>
            <a:off x="3898900" y="6477000"/>
            <a:ext cx="1346200" cy="35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1F1F1"/>
              </a:gs>
            </a:gsLst>
            <a:lin ang="5400000" scaled="1"/>
          </a:gradFill>
          <a:ln w="12700" algn="ctr">
            <a:solidFill>
              <a:srgbClr val="3333CC"/>
            </a:solidFill>
            <a:round/>
            <a:headEnd/>
            <a:tailEnd/>
          </a:ln>
        </p:spPr>
        <p:txBody>
          <a:bodyPr wrap="none" lIns="88900" tIns="25400" rIns="88900" bIns="50800" anchor="ctr" anchorCtr="1"/>
          <a:lstStyle/>
          <a:p>
            <a:r>
              <a:rPr lang="en-US" sz="2000" u="sng" smtClean="0">
                <a:solidFill>
                  <a:srgbClr val="3333CC"/>
                </a:solidFill>
                <a:latin typeface="Arial" charset="0"/>
              </a:rPr>
              <a:t>pptcloud.ru</a:t>
            </a:r>
            <a:endParaRPr lang="ru-RU" sz="2000" u="sng">
              <a:solidFill>
                <a:srgbClr val="3333CC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Активные</a:t>
            </a:r>
            <a:r>
              <a:rPr lang="en-GB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галактики</a:t>
            </a:r>
            <a:endParaRPr lang="en-GB" b="1" dirty="0" smtClean="0">
              <a:solidFill>
                <a:srgbClr val="00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0800"/>
            <a:ext cx="3810000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6875" y="2700338"/>
            <a:ext cx="8423275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Активные галактики (взрывающиеся галактики, галактики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Сейферта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Маркаряна, радиогалактики,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лацертиды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и т.д.) выделяются интенсивным свечением в радио- или ультрафиолетовом диапазоне, испусканием g –квантов высоких энергий, необычайно яркими ядрами с двойными и даже кратными источниками излучения, в которых происходят бурные процессы, сопровождаемые выбрасыванием мощных потоков газа (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джетов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 со скоростью свыше 1000 км/с (до 1% от общего числа галактик).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Джеты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начинают формироваться в непосредственной близости (менее 0,1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пк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 от сверхмассивных черных дыр массой 10</a:t>
            </a:r>
            <a:r>
              <a:rPr lang="ru-RU" sz="17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8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–10</a:t>
            </a:r>
            <a:r>
              <a:rPr lang="ru-RU" sz="17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9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кг в центрах ядер активных галактик; на расстоянии около 1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пк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не отождествленная сила (вероятно, закрученное сверхмощное магнитное поле) сжимает поток частиц в десятки раз, превращая его в узкую струю длиной в 10</a:t>
            </a:r>
            <a:r>
              <a:rPr lang="ru-RU" sz="17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3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–10</a:t>
            </a:r>
            <a:r>
              <a:rPr lang="ru-RU" sz="17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4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пк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Активность ряда галактик может объясняться процессами, происходящими в результате их тесного взаимодействия (слияния).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 b="6564"/>
          <a:stretch>
            <a:fillRect/>
          </a:stretch>
        </p:blipFill>
        <p:spPr bwMode="auto">
          <a:xfrm>
            <a:off x="0" y="-7938"/>
            <a:ext cx="9144000" cy="6778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Квазары и квазаги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25" y="3600450"/>
            <a:ext cx="287337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0625" y="539750"/>
            <a:ext cx="2909888" cy="284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512" y="1909763"/>
            <a:ext cx="6263357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Впервые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квазары обнаружили в 1960 г. как радиоисточники, совпадающие в оптическом диапазоне со слабыми звездообразными объектами. В 1963 г.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М.Шмидт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 (США) доказал, что линии в их спектрах сильно смещены в красную сторону (т.е., квазары оказались самыми далекими объектами в наблюдаемой Вселенной)</a:t>
            </a:r>
            <a:r>
              <a:rPr lang="ar-SA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‏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+mj-lt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Квазаги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и квазары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 - мощные квазизвездные источники оптического и радиоизлучения небольших размеров (&lt; 1 св. мес.): в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опт.диапазоне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 они излучают до 10</a:t>
            </a:r>
            <a:r>
              <a:rPr lang="ru-RU" sz="20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39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 Дж/с - в сотни раз больше обыкновенных галактик, а радиоизлучение квазаров в 100-1000 раз мощнее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оптич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 b="6564"/>
          <a:stretch>
            <a:fillRect/>
          </a:stretch>
        </p:blipFill>
        <p:spPr bwMode="auto">
          <a:xfrm>
            <a:off x="0" y="28575"/>
            <a:ext cx="9144000" cy="677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Квазары и квазаги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6875" y="2160588"/>
            <a:ext cx="8604250" cy="450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На сегодняшний день обнаружено уже более 5000 квазаров. Ближайший из них и наиболее яркий (3С 273) имеет блеск около 13m и красное смещение z=0.158 (что соответствует расстоянию около 2 млрд световых лет).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Самые далекие квазары, благодаря своей гигантской светимости видны на расстоянии более 10 млрд св. лет.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Изучая ближайшие квазары, удалось определить, что они располагаются в ядрах крупных галактик; вероятно, это характерно и для остальных квазаров.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Нерегулярная переменность блеска квазаров указывает, что область генерации их излучения имеет малый размер, сравнимый с размером Солнечной системы. В этом и заключается главная загадка квазаров: какой физический процесс обеспечивает выделение гигантской энергии в столь малой области?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Вероятно, это сверхмассивные черные дыры с массой в миллиарды масс Солнца. Около 10% падающего на них по спирали вещества превращается в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энергию (процесс, в 10 раз эффективнее водородной бомбы). Эта энергия разгоняет частицы до скорости, близкой к скорости света в виде лучей, наблюдаемых в рентгеновском, видимом и радиодиапазонах.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300" y="-17463"/>
            <a:ext cx="2806700" cy="2178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Взаимодействующие</a:t>
            </a:r>
            <a:r>
              <a:rPr lang="en-GB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галактики</a:t>
            </a:r>
            <a:endParaRPr lang="en-GB" b="1" dirty="0" smtClean="0">
              <a:solidFill>
                <a:srgbClr val="00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Взаимодействующие галактики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- две или несколько пространственно близких галактик, форма которых имеет явные признаки искажения: резко асимметричная структура, общий звездный "туман", газовые или звездные "хвосты" и перемычки.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Основная причина искажений связана с действием гравитационных (приливных) сил между галактиками, приблизившимися друг к другу.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Взаимодействие галактик часто приводит к усилению звездообразования в них и к появлению активного ядра.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8763" y="4149725"/>
            <a:ext cx="5021262" cy="256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Скопления галактик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243888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Скопления галактик - системы галактик, связанных общностью происхождения и силами взаимного тяготения. 7000 известных скоплений размерами от 3 до 20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Мпк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включают в себя до 90% всех галактик.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Местная группа галактик входит в скопление галактик в созвездии Девы размерами до 5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Мпк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включающем в себя свыше 200 галактик высокой и средней светимости. Под действием сил тяготения она перемещается со скоростью 600 км/с в направлении созвездия Гидры, к Великому Аттрактору ("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Притягивателю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") – гигантскому скоплению галактик АСО 3627 массой свыше 10</a:t>
            </a:r>
            <a:r>
              <a:rPr lang="ru-RU" sz="18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4 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</a:t>
            </a:r>
            <a:r>
              <a:rPr lang="ru-RU" sz="1800" b="1" baseline="-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удаленному на расстояние 70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Мпк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Скопление в Деве представляет собой центральное сгущение нашего Сверхскопления, размерами до 60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Мпк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включающего в себя более 20000 крупных галактик. Его ближайшие соседи - Сверхскопление в созвездии Льва (до него 140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Мпк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 и в Геркулесе (150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Мпк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042988"/>
            <a:ext cx="6696075" cy="345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Метагалактика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6875" y="4500563"/>
            <a:ext cx="860425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Сверхскопления галактик представляют собой системы скоплений галактик размерами 50-150 Мпк, состоящие из нескольких богатых скоплений, мелких групп и одиночных галактик.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состав Сверхскоплений входит до 50000 галактик. В настоящее время известно около 50 Сверхскоплений.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Система Сверхскоплений галактик образует структуру </a:t>
            </a:r>
            <a:r>
              <a:rPr lang="ru-RU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Метагалактики</a:t>
            </a: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- части Вселенной, в которой мы живем и которая доступна нашим наблюдениям.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Проблема скрытой массы галактик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Наиболее точный способ определения масс галактик заключается в наблюдении скоростей дифференциального вращения периферийных, промежуточных и центральных частей спиральных галактик. Они вращаются вокруг своей оси по закону, который зависит от распределения массы. С помощью таблиц по закону вращения разных частей спиральной галактики можно оценить её полную массу.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У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эллиптич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галактик массу оценивают по расширению линий в их спектрах, к-рое вызывается движением звёзд: чем больше скорости звёзд, тем больше масса галактики и шире линии в её спектре.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Для близких к нам систем  подсчитывают яркие звёзды и по ним оценивают массу всей системы, т. к. на каждую яркую звезду должно приходиться в среднем определённое число звёзд др. светимостей и масс. Такая зависимость (её наз. функцией светимости звёзд) позволяет определить массы звёздных систем, имеющих сходные формы и звёздный состав.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Оценки масс галактик по последнему методу получаются меньшими, чем по вращению. Расхождение растет более массивных галактик, его наз. "парадокс скрытой массы". Это вызвано присутствием в коронах галактик значит. масс:  звёзд c малой светимостью, а также слабовзаимодействующих элементарных частиц.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Образование галактик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604250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Процесс образования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гал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скоплений, галактик и входящих в их состав объектов тесно связан с эволюцией газовых облаков  и зависит от их основных физических характеристик: массы, размеров, распределения плотности, наличия и скорости их вращения вокруг своей оси, магнитного поля, температуры и состава вещества.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Гравитационное сжатие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протогалактического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облака может быть остановлено силами внутреннего давления газа у "теплового предела", центробежной силой у "вращательного предела", процессами звездообразования у "конденсационного предела" и т.д. или комбинированным действием этих сил.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увеличении плотности облака к его центру вблизи него начинались интенсивные процессы звездообразования, уменьшавшие концентрацию газа и уравновешивающие сжатие облака у "конденсационного предела".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 однородной плотности облака процесс сжатия происходил до тех пор, пока давление распаляющегося газа внутри облака не останавливало сжатие у "теплового предела".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Изначально вращавшееся облако при сжатии увеличивало скорость своего вращения до тех пор, пока центробежная сила не останавливала сжатие у "вращательного предела".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Образование галактик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6875" y="1709737"/>
            <a:ext cx="6083300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Протогалактические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облака превращались в галактики за промежуток времени от 10 миллионов до 1 миллиарда лет.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Если сумма тепловой, вращательной, магнитной и т. д. энергий в начале сжатия была меньше гравитационной энергии облака, оно превращается в черную дыру, сжимаясь до размеров "гравитационного радиуса":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</a:t>
            </a:r>
            <a:r>
              <a:rPr lang="ru-RU" sz="1700" b="1" baseline="-33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&lt;=2GM/c</a:t>
            </a:r>
            <a:r>
              <a:rPr lang="ru-RU" sz="17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2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Если облако обладало начальным вращением, но было однородным по плотности, образуется неправильная галактика. В неправильные галактики превращаются не сформировавшиеся спиральные галактики, испытавшие взрыв вблизи центра или потерявшие форму при взаимодействии с другой галактикой.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Если начальная плотность в центре облака была значительно выше, чем на периферии, образовывалась линзовидная галактика.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22550"/>
            <a:ext cx="260985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140200"/>
            <a:ext cx="2562225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9813" y="5700713"/>
            <a:ext cx="2981325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Образование галактик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1520" y="1653231"/>
            <a:ext cx="8243888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Если облако не обладало начальным вращением, а плотность его увеличивалась к центру, образуется эллиптическая галактика.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Сферические скопления галактик с преобладанием эллиптических и линзовых систем образовались из относительно небольших, не имевших вращательного момента сгустков газа;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Если облако обладало начальным вращением и плотность его увеличивалось по направлению к центру, образуется спиральная галактика: облако с большим вращательным моментом развивается в класс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Sc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со средним - в класс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Sв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и с малым в класс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Sа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Скопления спиральных галактик возникали при дроблении больших облаков на фрагменты с большим числом вариантов распределения вращательного момента среди отдельных сгустков.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175" y="1079500"/>
            <a:ext cx="2486025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5472113"/>
            <a:ext cx="43624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ru-RU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Исторический очерк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04664"/>
            <a:ext cx="2087636" cy="1878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6225" y="2301536"/>
            <a:ext cx="8656638" cy="499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Изучая многочисленные туманности, В. Гершель пришел к выводу, что некоторые из них являются далекими звездными системами. Он писал: -”...Небеса состоят из участков, в которых солнца собраны в системы. Эти туманности могут быть названы млечными путями-с малой буквы в отличие от наше системы”.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Убедившись, что большинство туманных объектов оказались обычными туманностями, которые находятся в нашей Галактике, Гершель под конец жизни пришел к выводу, что «Все, что за пределами нашей собственной системы, покрыто мраком неизвестности».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Англ. астроном Агнесса Кларк в 1890г. писала в своей книге «Система звезд»: «...ни один компетентный ученый... не станет придерживаться мнения, что хотя бы одна туманность является звездной системой, сравнимой по размерам с Млечным путем.»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Все эти пессимистические настроения были связаны с тем, что ученые тогда не умели определять расстояния до галактик. По измерениям 1907г. Галактика в Андромеде, якобы, расположена от нас всего в 19 св. г, чуть позже, в 1600 св. лет.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1847850"/>
            <a:ext cx="8351837" cy="463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М.М.Дагаев и др., Астрономия - М.:Просвещение, 1983г.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М.М.Дагаев, В.М.Чаругин “Астрофизика. Книга для чтения по астрономии” - М.:Просвещение, 1988г.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Псковский Ю.П., Галактики. URL http://www.astronet.ru/db/msg/1180524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Агекян Т. А., Звезды, галактики, Метагалактика, 3 изд., М., 1981;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Ефремов Ю. Н., В глубины Вселенной, 2 изд., М., 1977;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П. Ходж. Галактики – М.: Наука, 1992г.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11250"/>
            <a:ext cx="8183563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Список литературы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14288"/>
            <a:ext cx="3441700" cy="377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Исторический</a:t>
            </a:r>
            <a:r>
              <a:rPr lang="en-GB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отчерк</a:t>
            </a:r>
            <a:endParaRPr lang="en-GB" b="1" dirty="0" smtClean="0">
              <a:solidFill>
                <a:srgbClr val="00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2900" y="4206875"/>
            <a:ext cx="842327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1929 году Эдвин Хаббл вывел свой знаменитый закон: галактики разлетаются со скоростью пропорциональной расстоянию между ними (v=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Hr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). Это было сделано на статистическом уровне: расстояние до галактики в среднем обратно пропорционально квадрату ее яркости. Скорость убегания была определена красным смещением (эффект Доплера).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Вместе с ОТО Эйнштейна и решениями Фридмана показывающими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нестационарность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Вселенной, этот закон изменил мировоззрение: вместо вечной и неизменной мы получили расширяющуюся эволюционирующую Вселенную возникшую миллиарды лет назад.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0363" y="1800225"/>
            <a:ext cx="5400675" cy="280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Природу спиральных туманностей окончательно удалось установить Эдвину Хабблу, который в конце 1923г. обнаружил  в Туманности Андромеды первую цефеиду и оценил расстояние до галактики в 900000 св. лет (в реальности, 2,3 млн. св. лет).   </a:t>
            </a:r>
          </a:p>
          <a:p>
            <a:pPr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Это доказывало, что спиральные туманности являются галактиками, подобными нашей - грандиозными образованиями из миллиардов звезд и находятся на расстоянии в миллионы св. л. от нас.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1069975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Закон Хаббла и определение расстояний до галактик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2900" y="2339975"/>
            <a:ext cx="8656638" cy="474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Еще в начале нашего века было установлено, что в спектрах большинства галактик  линии всех химических элементов смещены в красную сторону. Мерой этого красного смещения является величина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z = ( 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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'-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</a:t>
            </a:r>
            <a:r>
              <a:rPr lang="ru-RU" sz="1700" b="1" baseline="-33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 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/ 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</a:t>
            </a:r>
            <a:r>
              <a:rPr lang="ru-RU" sz="1700" b="1" baseline="-33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Смещение в спектрах галактик объясняется эффектом Доплера, согласно которому чем быстрее удаляется от нас какой-либо объект, тем больше величина красного смещения. Связь между скоростью удаления v и z  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ru-RU" sz="1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cz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Самая далекая галактика имеет z=6.68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1929 году американский астроном Эдвин Хаббл сделал замечательное открытие: лучевая скорость v любой галактики (измеренная с помощью красного смещения) пропорциональна расстоянию r от нее:  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= </a:t>
            </a:r>
            <a:r>
              <a:rPr lang="ru-RU" sz="1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Hr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, 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где H- коэффициент пропорциональности, называемый постоянной Хаббла. </a:t>
            </a:r>
            <a:b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55 км/(</a:t>
            </a:r>
            <a:r>
              <a:rPr lang="ru-RU" sz="1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с·Мпк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&lt; H &lt; 75 км/(</a:t>
            </a:r>
            <a:r>
              <a:rPr lang="ru-RU" sz="1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с·Мпк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~ 65 км/(</a:t>
            </a:r>
            <a:r>
              <a:rPr lang="ru-RU" sz="1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с·Мпк</a:t>
            </a: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Главным методом измерения внегалактических расстояний является метод “стандартной свечи”. В качестве «свеч» выбираются цефеиды (до 100млн. св. лет) и сверхновые звезды типа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Ia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имеющие одну светимость (10</a:t>
            </a:r>
            <a:r>
              <a:rPr lang="ru-RU" sz="17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11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</a:t>
            </a:r>
            <a:r>
              <a:rPr lang="ru-RU" sz="1700" b="1" baseline="-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stronomy Planet Symbols" charset="2"/>
              </a:rPr>
              <a:t>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 (более млрд. св. лет).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175" y="60325"/>
            <a:ext cx="2663825" cy="225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 t="17896"/>
          <a:stretch>
            <a:fillRect/>
          </a:stretch>
        </p:blipFill>
        <p:spPr bwMode="auto">
          <a:xfrm>
            <a:off x="0" y="-6350"/>
            <a:ext cx="9209088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1069975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Закон Хаббла и определение расстояний до галактик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9363" y="2474913"/>
            <a:ext cx="4229100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750" y="5838825"/>
            <a:ext cx="8459788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Линейность соотношения между скоростью удаления галактик и расстоянием до них. Расстояния до галактик вычислены с помощью сверхновых типа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Ia</a:t>
            </a:r>
            <a:endParaRPr lang="ru-RU" sz="17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-635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0513" y="-84138"/>
            <a:ext cx="3810000" cy="3143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Спиральные</a:t>
            </a:r>
            <a:r>
              <a:rPr lang="en-GB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галактики</a:t>
            </a:r>
            <a:endParaRPr lang="en-GB" b="1" dirty="0" smtClean="0">
              <a:solidFill>
                <a:srgbClr val="00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6875" y="1800225"/>
            <a:ext cx="5364163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Галактика, основным наблюдаемым элементом которой является вращающийся диск с выделяющимися на нем спиральными ветвями, называется спиральной.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 числу таких галактик относится наша Галактика и ближайшие крупные галактики - Туманность Андромеды (М31) и Туманность Треугольника (М33).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Спиральные ветви галактик выделяются повышенной яркостью на фоне галактических дисков благодаря концентрации в них звезд высокой светимости и звездных скоплений.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Содержат области, где концентрируются облака межзвездного газа и происходит рождение звезд.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Спиральные ветви возникают в результате распространения гигантских по размеру волн сжатия и разряжения по диску галактики.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675" y="3024188"/>
            <a:ext cx="3743325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0"/>
            <a:ext cx="9077325" cy="680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513"/>
            <a:ext cx="4286250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Эллиптические</a:t>
            </a:r>
            <a:r>
              <a:rPr lang="en-GB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галактики</a:t>
            </a:r>
            <a:endParaRPr lang="en-GB" b="1" dirty="0" smtClean="0">
              <a:solidFill>
                <a:srgbClr val="00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0363" y="1871663"/>
            <a:ext cx="8604250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Многочисленный класс галактик, не обладающих ни ярким звездным диском, ни спиральными ветвями. Среди эллиптических галактик находятся как самые массивные галактики (с массой до 10</a:t>
            </a:r>
            <a:r>
              <a:rPr lang="ru-RU" sz="18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12 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масс Солнца), так и самые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маломассивные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(10</a:t>
            </a:r>
            <a:r>
              <a:rPr lang="ru-RU" sz="18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7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-10</a:t>
            </a:r>
            <a:r>
              <a:rPr lang="ru-RU" sz="18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9 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масс Солнца).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Эллиптические галактики не имеют резких границ, их яркость монотонно уменьшается с удалением от центра.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Эллиптические галактики почти не содержат холодного межзвездного газа и молодых звезд.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Звезды эллиптических галактик, как правило, имеют возраст, превышающий 10 миллиардов лет.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Ряд близких карликовых эллиптических галактик является спутниками нашей Галактики.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Много эллиптических галактик высокой светимости содержится в ближайшем к нам крупном скоплении галактик в созвездии Девы.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Спиральные</a:t>
            </a:r>
            <a:r>
              <a:rPr lang="en-GB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галактики</a:t>
            </a:r>
            <a:r>
              <a:rPr lang="en-GB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 </a:t>
            </a: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перемычкой</a:t>
            </a:r>
            <a:endParaRPr lang="en-GB" b="1" dirty="0" smtClean="0">
              <a:solidFill>
                <a:srgbClr val="00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5543550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Примерно у половины спиральных галактик через ядро проходит яркая перемычка (бар), идущая далеко за пределы ядра (пересечённые спиральные Г.).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От концов перемычки и начинают закручиваться спиральные рукава. Такая система при взгляде "сверху" напоминает известный демонстрационный физ. прибор "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сегнерово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колесо".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Пересечённые (SB) спиральные галактики подразделяются на подтипы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SBa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SBb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SBc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и т. д. по относительным размерам ядра и диска (размеры ядра убывают от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SBa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к </a:t>
            </a:r>
            <a:r>
              <a:rPr lang="ru-RU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SBc</a:t>
            </a:r>
            <a:r>
              <a:rPr lang="ru-RU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).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2052638"/>
            <a:ext cx="2879725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2363" y="4284663"/>
            <a:ext cx="145732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8100" y="4281488"/>
            <a:ext cx="14478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 t="15747"/>
          <a:stretch>
            <a:fillRect/>
          </a:stretch>
        </p:blipFill>
        <p:spPr bwMode="auto">
          <a:xfrm>
            <a:off x="0" y="14288"/>
            <a:ext cx="9144000" cy="693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00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Галактики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11250"/>
            <a:ext cx="8183562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CCFF"/>
              </a:buClr>
              <a:buFont typeface="Arial" pitchFamily="34" charset="0"/>
              <a:buNone/>
              <a:tabLst>
                <a:tab pos="179388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</a:tabLst>
              <a:defRPr/>
            </a:pP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Неправильные</a:t>
            </a:r>
            <a:r>
              <a:rPr lang="en-GB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галактики</a:t>
            </a:r>
            <a:endParaRPr lang="en-GB" b="1" dirty="0" smtClean="0">
              <a:solidFill>
                <a:srgbClr val="00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6875" y="1800225"/>
            <a:ext cx="8423275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Неправильная галактика имеет асимметричную форму и клочковатую структуру, не характерную для типичных эллиптических или спиральных галактик.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различных системах морфологической классификации галактик неправильные обозначают как I,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Ir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или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Irr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(от англ.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irregular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неправильный). Примером неправильных галактик служат Магеллановы Облака. По сравнению с нашей Галактикой, неправильные галактики имеют, как правило, небольшие размеры и массы, и содержат много межзвездного газа и молодых звезд. Ядро галактики и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балдж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в них слабо выражены или отсутствуют.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Неправильная галактика (иначе иррегулярная галактика) - галактика, не имеющая четко выраженной структуры (в отличие от спиральных или эллиптических галактик). Отличаются в среднем повышенным содержанием газа и пыли и высоким темпом звездообразования.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Общая доля Н.Г. во Вселенной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cоставляет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несколько процентов (&lt;5%).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Ближайшие Н.Г. - спутники нашей Галактики Большое и Малое Магеллановы Облака, видимые невооруженным глазом в южном полушарии. Расположены на расстоянии около 60 </a:t>
            </a:r>
            <a:r>
              <a:rPr lang="ru-RU" sz="1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кпк</a:t>
            </a:r>
            <a:r>
              <a:rPr lang="ru-RU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ahoma"/>
      </a:majorFont>
      <a:minorFont>
        <a:latin typeface="Times New Roman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ahoma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2343</Words>
  <Application>Microsoft Office PowerPoint</Application>
  <PresentationFormat>Экран (4:3)</PresentationFormat>
  <Paragraphs>115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Галактики. Виды галактик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  <vt:lpstr>Галактики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Галактики</dc:title>
  <cp:lastModifiedBy>User11</cp:lastModifiedBy>
  <cp:revision>9</cp:revision>
  <dcterms:modified xsi:type="dcterms:W3CDTF">2020-03-25T05:47:21Z</dcterms:modified>
</cp:coreProperties>
</file>