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62" r:id="rId5"/>
    <p:sldId id="264" r:id="rId6"/>
    <p:sldId id="263" r:id="rId7"/>
    <p:sldId id="259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92" r:id="rId35"/>
    <p:sldId id="281" r:id="rId36"/>
    <p:sldId id="282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5F8E7-F60A-4F6A-B849-237521741BE5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D86F2-B72C-400E-B19F-958416713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45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D86F2-B72C-400E-B19F-9584167134B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42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38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55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56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512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45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37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2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64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9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26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2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9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7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5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058EE-9EAB-4249-B34E-A9F47775D024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5FD4D-B60E-4B5A-96C6-0550BF5E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97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microsoft.com/office/2007/relationships/hdphoto" Target="../media/hdphoto5.wdp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microsoft.com/office/2007/relationships/hdphoto" Target="../media/hdphoto6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58.jpg"/><Relationship Id="rId5" Type="http://schemas.openxmlformats.org/officeDocument/2006/relationships/image" Target="../media/image51.jpg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1.jpg"/><Relationship Id="rId7" Type="http://schemas.openxmlformats.org/officeDocument/2006/relationships/image" Target="../media/image6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8000" r="4541" b="7111"/>
          <a:stretch/>
        </p:blipFill>
        <p:spPr>
          <a:xfrm>
            <a:off x="1969268" y="-10862"/>
            <a:ext cx="9867570" cy="68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84624" y="4507528"/>
            <a:ext cx="758252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0" cap="none" spc="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Древн</a:t>
            </a:r>
            <a:r>
              <a:rPr lang="ru-RU" sz="60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ейш</a:t>
            </a:r>
            <a:r>
              <a:rPr lang="ru-RU" sz="6000" b="0" cap="none" spc="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их времен</a:t>
            </a:r>
            <a:endParaRPr lang="en-US" sz="6000" b="0" cap="none" spc="0" dirty="0" smtClean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0" cap="none" spc="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до Наших дней</a:t>
            </a:r>
            <a:endParaRPr lang="ru-RU" sz="6000" b="0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4" r="13199"/>
          <a:stretch/>
        </p:blipFill>
        <p:spPr>
          <a:xfrm rot="1129213">
            <a:off x="95728" y="107365"/>
            <a:ext cx="4204281" cy="2700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17239" r="1819"/>
          <a:stretch/>
        </p:blipFill>
        <p:spPr>
          <a:xfrm rot="16200000">
            <a:off x="98693" y="4435714"/>
            <a:ext cx="2617898" cy="2556000"/>
          </a:xfrm>
          <a:prstGeom prst="rect">
            <a:avLst/>
          </a:prstGeom>
          <a:ln>
            <a:noFill/>
          </a:ln>
          <a:effectLst>
            <a:softEdge rad="3556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30647" r="14623" b="29553"/>
          <a:stretch/>
        </p:blipFill>
        <p:spPr>
          <a:xfrm rot="19821989">
            <a:off x="-188553" y="894657"/>
            <a:ext cx="6209732" cy="272955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791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" y="134187"/>
            <a:ext cx="8656320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Китай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533650"/>
            <a:ext cx="5940900" cy="414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13466" r="4400" b="3866"/>
          <a:stretch/>
        </p:blipFill>
        <p:spPr>
          <a:xfrm>
            <a:off x="6421358" y="3582000"/>
            <a:ext cx="4956270" cy="3276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669765" y="1488762"/>
            <a:ext cx="11029950" cy="1815882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u="none" dirty="0" smtClean="0"/>
              <a:t>Во время </a:t>
            </a:r>
            <a:r>
              <a:rPr lang="ru-RU" u="none" dirty="0"/>
              <a:t>легендарной династии </a:t>
            </a:r>
            <a:r>
              <a:rPr lang="ru-RU" u="none" dirty="0" err="1"/>
              <a:t>Ся</a:t>
            </a:r>
            <a:r>
              <a:rPr lang="ru-RU" u="none" dirty="0"/>
              <a:t> (конец III — начало II тыс. до н. э.) в Китае были две должности придворных астрономов. По легенде, в 2137 г. до н. э. были казнены астрономы Хо и Хи, не сумевшие предсказать </a:t>
            </a:r>
            <a:r>
              <a:rPr lang="ru-RU" u="none" dirty="0" smtClean="0"/>
              <a:t>затмение.</a:t>
            </a:r>
            <a:endParaRPr lang="ru-RU" u="none" dirty="0"/>
          </a:p>
        </p:txBody>
      </p:sp>
    </p:spTree>
    <p:extLst>
      <p:ext uri="{BB962C8B-B14F-4D97-AF65-F5344CB8AC3E}">
        <p14:creationId xmlns:p14="http://schemas.microsoft.com/office/powerpoint/2010/main" val="226053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" y="11854"/>
            <a:ext cx="11141806" cy="3108543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0" u="none" dirty="0" smtClean="0"/>
              <a:t>Основные открытия:</a:t>
            </a:r>
          </a:p>
          <a:p>
            <a:pPr marL="342900" indent="-342900">
              <a:buFontTx/>
              <a:buChar char="-"/>
            </a:pPr>
            <a:r>
              <a:rPr lang="ru-RU" b="0" u="none" dirty="0" smtClean="0"/>
              <a:t>Разделение  небесного круга на 365,25 градусов или на 28 созвездий;</a:t>
            </a:r>
          </a:p>
          <a:p>
            <a:pPr marL="342900" indent="-342900">
              <a:buFontTx/>
              <a:buChar char="-"/>
            </a:pPr>
            <a:r>
              <a:rPr lang="ru-RU" b="0" u="none" dirty="0" smtClean="0"/>
              <a:t>Определение продолжительности солнечного года -  365,25 дней;</a:t>
            </a:r>
          </a:p>
          <a:p>
            <a:pPr marL="342900" indent="-342900">
              <a:buFontTx/>
              <a:buChar char="-"/>
            </a:pPr>
            <a:r>
              <a:rPr lang="ru-RU" b="0" u="none" dirty="0" smtClean="0"/>
              <a:t>Регистрация всех необычных событий на небе (затмения, кометы — «звёзды-метлы», метеоритные потоки,  новые звёзды);</a:t>
            </a:r>
          </a:p>
          <a:p>
            <a:pPr marL="342900" indent="-342900">
              <a:buFontTx/>
              <a:buChar char="-"/>
            </a:pPr>
            <a:r>
              <a:rPr lang="ru-RU" b="0" u="none" dirty="0" smtClean="0"/>
              <a:t>Правильное объяснение причины солнечных и лунных затмений, открытие неравномерности движения Луны;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6" r="4320" b="5431"/>
          <a:stretch/>
        </p:blipFill>
        <p:spPr>
          <a:xfrm>
            <a:off x="5029200" y="3310361"/>
            <a:ext cx="6065520" cy="354763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274320" y="4509284"/>
            <a:ext cx="4754880" cy="1384995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buFontTx/>
              <a:buChar char="-"/>
            </a:pPr>
            <a:r>
              <a:rPr lang="ru-RU" u="none" dirty="0"/>
              <a:t>Самое раннее </a:t>
            </a:r>
            <a:r>
              <a:rPr lang="ru-RU" u="none" dirty="0" smtClean="0"/>
              <a:t>известное сообщение </a:t>
            </a:r>
            <a:r>
              <a:rPr lang="ru-RU" u="none" dirty="0"/>
              <a:t>о комете Галлея датируется 240 г. до н. э. </a:t>
            </a:r>
            <a:endParaRPr lang="ru-RU" u="none" dirty="0" smtClean="0"/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1935480" y="3581400"/>
            <a:ext cx="3505200" cy="927884"/>
          </a:xfrm>
          <a:prstGeom prst="curvedDownArrow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ru-RU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60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184" y="208393"/>
            <a:ext cx="11141806" cy="1815882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u="none" dirty="0" smtClean="0"/>
              <a:t> Годы </a:t>
            </a:r>
            <a:r>
              <a:rPr lang="ru-RU" u="none" dirty="0"/>
              <a:t>объединялись в 60-летний цикл: каждый год посвящался одному из 12 животных (Зодиака) и одной из 5 стихий: вода, огонь, металл, дерево, </a:t>
            </a:r>
            <a:r>
              <a:rPr lang="ru-RU" u="none" dirty="0" smtClean="0"/>
              <a:t>земля. </a:t>
            </a:r>
            <a:r>
              <a:rPr lang="ru-RU" u="none" dirty="0"/>
              <a:t>Каждой стихии соответствовала одна из планет; имелась и шестая — первичная — стихия «ци» (эфир). </a:t>
            </a:r>
            <a:endParaRPr lang="ru-RU" u="none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4" y="2607857"/>
            <a:ext cx="3657456" cy="369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336855"/>
            <a:ext cx="4278124" cy="423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"/>
          <a:stretch/>
        </p:blipFill>
        <p:spPr>
          <a:xfrm>
            <a:off x="8583424" y="1854211"/>
            <a:ext cx="3670693" cy="500378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36476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" y="134187"/>
            <a:ext cx="8656320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Цивилизация Майя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" y="2458576"/>
            <a:ext cx="6177812" cy="3416320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400" b="0" u="none" dirty="0" smtClean="0"/>
              <a:t> </a:t>
            </a:r>
            <a:r>
              <a:rPr lang="ru-RU" sz="2400" u="none" dirty="0" smtClean="0"/>
              <a:t>Цивилизация племени  майя </a:t>
            </a:r>
            <a:r>
              <a:rPr lang="ru-RU" sz="2400" u="none" dirty="0"/>
              <a:t>(II—X век н. </a:t>
            </a:r>
            <a:r>
              <a:rPr lang="ru-RU" sz="2400" u="none" dirty="0" smtClean="0"/>
              <a:t>э.</a:t>
            </a:r>
          </a:p>
          <a:p>
            <a:r>
              <a:rPr lang="ru-RU" sz="2400" u="none" dirty="0" smtClean="0"/>
              <a:t>Древние </a:t>
            </a:r>
            <a:r>
              <a:rPr lang="ru-RU" sz="2400" u="none" dirty="0"/>
              <a:t>астрономы майя умели предсказывать затмения, и очень тщательно наблюдали за различными, наиболее хорошо видимыми астрономическими объектами, такими как Плеяды, Меркурий, Венера, Марс и </a:t>
            </a:r>
            <a:r>
              <a:rPr lang="ru-RU" sz="2400" u="none" dirty="0" smtClean="0"/>
              <a:t>Юпитер.</a:t>
            </a:r>
            <a:endParaRPr lang="ru-RU" sz="2400" b="0" u="none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60" y="1746000"/>
            <a:ext cx="6816000" cy="5112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52" y="76631"/>
            <a:ext cx="2694180" cy="29880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00828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4"/>
          <a:stretch/>
        </p:blipFill>
        <p:spPr>
          <a:xfrm>
            <a:off x="-82773" y="-10759"/>
            <a:ext cx="5297256" cy="3384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80006" y="3334542"/>
            <a:ext cx="5172956" cy="461665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400" b="0" u="none" dirty="0" smtClean="0"/>
              <a:t> </a:t>
            </a:r>
            <a:r>
              <a:rPr lang="ru-RU" sz="2400" u="none" dirty="0" smtClean="0"/>
              <a:t>Храм-обсерватория племени Майя</a:t>
            </a:r>
            <a:endParaRPr lang="ru-RU" sz="2400" b="0" u="none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7" y="283476"/>
            <a:ext cx="4788000" cy="478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4217158" y="4942305"/>
            <a:ext cx="7410734" cy="1569660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400" u="none" dirty="0" smtClean="0"/>
              <a:t>Календарь Майя - календарь</a:t>
            </a:r>
            <a:r>
              <a:rPr lang="ru-RU" sz="2400" u="none" dirty="0"/>
              <a:t>, который соединял в себе не только лунный и солнечный циклы, но и учитывал период и скорость обращения Солнечной системы вокруг центра Галактики.</a:t>
            </a:r>
            <a:endParaRPr lang="ru-RU" sz="2400" b="0" u="none" dirty="0" smtClean="0"/>
          </a:p>
        </p:txBody>
      </p:sp>
      <p:sp>
        <p:nvSpPr>
          <p:cNvPr id="11" name="Выгнутая вверх стрелка 10"/>
          <p:cNvSpPr/>
          <p:nvPr/>
        </p:nvSpPr>
        <p:spPr>
          <a:xfrm rot="16508219">
            <a:off x="4021964" y="2691263"/>
            <a:ext cx="3505200" cy="927884"/>
          </a:xfrm>
          <a:prstGeom prst="curvedDownArrow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ru-RU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8" y="3989679"/>
            <a:ext cx="1833965" cy="2916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41169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861" y="106891"/>
            <a:ext cx="8656320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Стоунхендж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9" y="1828586"/>
            <a:ext cx="6667500" cy="44291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7349604" y="1866564"/>
            <a:ext cx="4594746" cy="4401205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0" u="none" dirty="0" smtClean="0"/>
              <a:t>Стоунхендж </a:t>
            </a:r>
            <a:r>
              <a:rPr lang="ru-RU" b="0" u="none" dirty="0"/>
              <a:t>находится в Соединенном Королевстве Великобритании, возник приблизительно 3000 лет до н. </a:t>
            </a:r>
            <a:r>
              <a:rPr lang="ru-RU" b="0" u="none" dirty="0" smtClean="0"/>
              <a:t>э. </a:t>
            </a:r>
            <a:r>
              <a:rPr lang="ru-RU" b="0" u="none" dirty="0"/>
              <a:t>Э</a:t>
            </a:r>
            <a:r>
              <a:rPr lang="ru-RU" b="0" u="none" dirty="0" smtClean="0"/>
              <a:t>то </a:t>
            </a:r>
            <a:r>
              <a:rPr lang="ru-RU" b="0" u="none" dirty="0"/>
              <a:t>не только </a:t>
            </a:r>
            <a:r>
              <a:rPr lang="ru-RU" dirty="0"/>
              <a:t>лунный календарь</a:t>
            </a:r>
            <a:r>
              <a:rPr lang="ru-RU" b="0" u="none" dirty="0"/>
              <a:t>, но и </a:t>
            </a:r>
            <a:r>
              <a:rPr lang="ru-RU" dirty="0" smtClean="0"/>
              <a:t>солнечный</a:t>
            </a:r>
            <a:r>
              <a:rPr lang="ru-RU" b="0" u="none" dirty="0" smtClean="0"/>
              <a:t>. Представляет </a:t>
            </a:r>
            <a:r>
              <a:rPr lang="ru-RU" b="0" u="none" dirty="0"/>
              <a:t>собой наглядную модель солнечной системы в поперечном разрезе</a:t>
            </a:r>
            <a:r>
              <a:rPr lang="ru-RU" b="0" u="none" dirty="0" smtClean="0"/>
              <a:t>.</a:t>
            </a:r>
            <a:endParaRPr lang="ru-RU" b="0" u="none" dirty="0"/>
          </a:p>
        </p:txBody>
      </p:sp>
    </p:spTree>
    <p:extLst>
      <p:ext uri="{BB962C8B-B14F-4D97-AF65-F5344CB8AC3E}">
        <p14:creationId xmlns:p14="http://schemas.microsoft.com/office/powerpoint/2010/main" val="192792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861" y="106891"/>
            <a:ext cx="8656320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Древняя Греция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9862" y="2269291"/>
            <a:ext cx="8002137" cy="4401205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u="none" dirty="0" smtClean="0"/>
              <a:t>Пифагорейцы:</a:t>
            </a:r>
          </a:p>
          <a:p>
            <a:r>
              <a:rPr lang="ru-RU" u="none" dirty="0" smtClean="0"/>
              <a:t>- Сформировали пироцентрическую </a:t>
            </a:r>
            <a:r>
              <a:rPr lang="ru-RU" u="none" dirty="0"/>
              <a:t>модель Вселенной, в которой звёзды, Солнце, Луна и шесть планет обращаются вокруг Центрального Огня (</a:t>
            </a:r>
            <a:r>
              <a:rPr lang="ru-RU" u="none" dirty="0" err="1"/>
              <a:t>Гестии</a:t>
            </a:r>
            <a:r>
              <a:rPr lang="ru-RU" u="none" dirty="0" smtClean="0"/>
              <a:t>)</a:t>
            </a:r>
            <a:endParaRPr lang="ru-RU" u="none" dirty="0"/>
          </a:p>
          <a:p>
            <a:r>
              <a:rPr lang="ru-RU" u="none" dirty="0" smtClean="0"/>
              <a:t>-Считали </a:t>
            </a:r>
            <a:r>
              <a:rPr lang="ru-RU" u="none" dirty="0"/>
              <a:t>Землю шарообразной и вращающейся, отчего и происходит смена дня и ночи</a:t>
            </a:r>
          </a:p>
          <a:p>
            <a:r>
              <a:rPr lang="ru-RU" u="none" dirty="0"/>
              <a:t> -  </a:t>
            </a:r>
            <a:r>
              <a:rPr lang="ru-RU" u="none" dirty="0" smtClean="0"/>
              <a:t>ввели понятие эфира, </a:t>
            </a:r>
            <a:r>
              <a:rPr lang="ru-RU" u="none" dirty="0"/>
              <a:t>но чаще всего этим словом обозначался воздух.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1" y="1307220"/>
            <a:ext cx="3727489" cy="558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90" y="106891"/>
            <a:ext cx="4186221" cy="2772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56260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127" y="4762193"/>
            <a:ext cx="5711046" cy="1569660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400" u="none" dirty="0"/>
              <a:t>Аристотель, автор «Физики</a:t>
            </a:r>
            <a:r>
              <a:rPr lang="ru-RU" sz="2400" u="none" dirty="0" smtClean="0"/>
              <a:t>»</a:t>
            </a:r>
            <a:endParaRPr lang="ru-RU" sz="2400" u="none" dirty="0"/>
          </a:p>
          <a:p>
            <a:pPr marL="342900" indent="-342900">
              <a:buFontTx/>
              <a:buChar char="-"/>
            </a:pPr>
            <a:r>
              <a:rPr lang="ru-RU" sz="2400" u="none" dirty="0"/>
              <a:t>доказал, что Земля — шар, </a:t>
            </a:r>
            <a:endParaRPr lang="ru-RU" sz="2400" u="none" dirty="0" smtClean="0"/>
          </a:p>
          <a:p>
            <a:pPr marL="342900" indent="-342900">
              <a:buFontTx/>
              <a:buChar char="-"/>
            </a:pPr>
            <a:r>
              <a:rPr lang="ru-RU" sz="2400" u="none" dirty="0" smtClean="0"/>
              <a:t>оценил </a:t>
            </a:r>
            <a:r>
              <a:rPr lang="ru-RU" sz="2400" u="none" dirty="0"/>
              <a:t>окружность Земли в 400 000 стадиев, или около 70 000 км </a:t>
            </a:r>
            <a:endParaRPr lang="ru-RU" sz="3200" u="none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7"/>
          <a:stretch/>
        </p:blipFill>
        <p:spPr>
          <a:xfrm>
            <a:off x="109127" y="237877"/>
            <a:ext cx="4206627" cy="41608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7149718" y="237877"/>
            <a:ext cx="5042282" cy="6093976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600" u="none" dirty="0"/>
              <a:t>Гиппарх </a:t>
            </a:r>
          </a:p>
          <a:p>
            <a:pPr marL="171450" indent="-171450">
              <a:buFontTx/>
              <a:buChar char="-"/>
            </a:pPr>
            <a:r>
              <a:rPr lang="ru-RU" sz="2600" u="none" dirty="0"/>
              <a:t>уточнил длину года (</a:t>
            </a:r>
            <a:r>
              <a:rPr lang="ru-RU" sz="2600" u="none" dirty="0" smtClean="0"/>
              <a:t>365,25);</a:t>
            </a:r>
            <a:endParaRPr lang="ru-RU" sz="2600" u="none" dirty="0"/>
          </a:p>
          <a:p>
            <a:pPr marL="171450" indent="-171450">
              <a:buFontTx/>
              <a:buChar char="-"/>
            </a:pPr>
            <a:r>
              <a:rPr lang="ru-RU" sz="2600" u="none" dirty="0"/>
              <a:t>построил математическую теорию движения Солнца и </a:t>
            </a:r>
            <a:r>
              <a:rPr lang="ru-RU" sz="2600" u="none" dirty="0" smtClean="0"/>
              <a:t>Луны</a:t>
            </a:r>
          </a:p>
          <a:p>
            <a:pPr marL="171450" indent="-171450">
              <a:buFontTx/>
              <a:buChar char="-"/>
            </a:pPr>
            <a:r>
              <a:rPr lang="ru-RU" sz="2600" u="none" dirty="0" smtClean="0"/>
              <a:t>по </a:t>
            </a:r>
            <a:r>
              <a:rPr lang="ru-RU" sz="2600" u="none" dirty="0"/>
              <a:t>таблицам Гиппарха можно было предсказывать солнечные и лунные затмения с </a:t>
            </a:r>
            <a:r>
              <a:rPr lang="ru-RU" sz="2600" u="none" dirty="0" smtClean="0"/>
              <a:t>точностью</a:t>
            </a:r>
            <a:r>
              <a:rPr lang="ru-RU" sz="2600" u="none" dirty="0"/>
              <a:t> — до 1-2 </a:t>
            </a:r>
            <a:r>
              <a:rPr lang="ru-RU" sz="2600" u="none" dirty="0" smtClean="0"/>
              <a:t>часов;</a:t>
            </a:r>
            <a:endParaRPr lang="ru-RU" sz="2600" u="none" dirty="0"/>
          </a:p>
          <a:p>
            <a:pPr marL="171450" indent="-171450">
              <a:buFontTx/>
              <a:buChar char="-"/>
            </a:pPr>
            <a:r>
              <a:rPr lang="ru-RU" sz="2600" u="none" dirty="0"/>
              <a:t> ввёл географические координаты — широту и </a:t>
            </a:r>
            <a:r>
              <a:rPr lang="ru-RU" sz="2600" u="none" dirty="0" smtClean="0"/>
              <a:t>долготу;</a:t>
            </a:r>
            <a:endParaRPr lang="ru-RU" sz="2600" u="none" dirty="0"/>
          </a:p>
          <a:p>
            <a:pPr marL="171450" indent="-171450">
              <a:buFontTx/>
              <a:buChar char="-"/>
            </a:pPr>
            <a:r>
              <a:rPr lang="ru-RU" sz="2600" u="none" dirty="0"/>
              <a:t>открытие смещения небесных координат — «предварения равноденствий</a:t>
            </a:r>
            <a:r>
              <a:rPr lang="ru-RU" sz="2600" u="none" dirty="0" smtClean="0"/>
              <a:t>»;</a:t>
            </a:r>
            <a:endParaRPr lang="ru-RU" sz="2600" u="none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27" y="237877"/>
            <a:ext cx="3344893" cy="424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Выгнутая вверх стрелка 9"/>
          <p:cNvSpPr/>
          <p:nvPr/>
        </p:nvSpPr>
        <p:spPr>
          <a:xfrm rot="15234262" flipH="1">
            <a:off x="5107045" y="4845596"/>
            <a:ext cx="2327657" cy="1857698"/>
          </a:xfrm>
          <a:prstGeom prst="curvedDownArrow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ru-RU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29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8055700" y="213300"/>
            <a:ext cx="3720800" cy="6168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" sz="4000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" sz="4000" b="1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Древней Индии</a:t>
            </a:r>
            <a:r>
              <a:rPr lang="ru" sz="4000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считали, что Земля плоская и опирается на спины слонов, покоящихся на черепахе, которая стоит на земле.</a:t>
            </a:r>
            <a:endParaRPr sz="4000" dirty="0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" name="Shape 60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1" y="762776"/>
            <a:ext cx="7457492" cy="5295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7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7265439" y="273633"/>
            <a:ext cx="4671367" cy="623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" sz="3800" b="1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Древние греки</a:t>
            </a:r>
            <a:r>
              <a:rPr lang="ru" sz="3800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представляли Землю плоским диском, окруженным морем. Из Восточного моря в золотой колеснице поднимался бог Солнца Гелиос и совершал свой путь по небу.</a:t>
            </a:r>
            <a:endParaRPr sz="3800" dirty="0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1119675"/>
            <a:ext cx="7055889" cy="495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но 1 5"/>
          <p:cNvSpPr/>
          <p:nvPr/>
        </p:nvSpPr>
        <p:spPr>
          <a:xfrm rot="922218">
            <a:off x="350866" y="177914"/>
            <a:ext cx="10519049" cy="6953011"/>
          </a:xfrm>
          <a:prstGeom prst="irregularSeal1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00050" y="476250"/>
            <a:ext cx="11620500" cy="5632311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Астроно́мия (от греч. </a:t>
            </a:r>
            <a:r>
              <a:rPr lang="ru-RU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ἀστρο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«звезда» и </a:t>
            </a:r>
            <a:r>
              <a:rPr lang="ru-RU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νόμος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«закон») — наука о Вселенной, изучающая расположение, движение, строение, происхождение и развитие небесных тел и систем</a:t>
            </a: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59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ctrTitle"/>
          </p:nvPr>
        </p:nvSpPr>
        <p:spPr>
          <a:xfrm>
            <a:off x="7218933" y="180467"/>
            <a:ext cx="4840000" cy="5939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" sz="4000" b="1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Земля глазами народов Севера.</a:t>
            </a:r>
            <a:endParaRPr sz="4000" b="1" dirty="0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</a:pPr>
            <a:r>
              <a:rPr lang="ru" sz="4000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Полюс мира, дающий направление на север, ассоциировался у них со страной мертвых. </a:t>
            </a:r>
            <a:endParaRPr sz="4000" dirty="0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" name="Shape 7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982823"/>
            <a:ext cx="6361145" cy="534177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9844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ctrTitle"/>
          </p:nvPr>
        </p:nvSpPr>
        <p:spPr>
          <a:xfrm>
            <a:off x="7497867" y="344533"/>
            <a:ext cx="4278400" cy="613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" sz="4000" b="1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Народы, которые жили около Океана</a:t>
            </a:r>
            <a:r>
              <a:rPr lang="ru" sz="4000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считали, что Земля плоская и держится на 3 китах, которые плавают в безбрежном всемирном Океане.</a:t>
            </a:r>
            <a:endParaRPr sz="4000" dirty="0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1156996"/>
            <a:ext cx="6887548" cy="4996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5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442967" y="5135300"/>
            <a:ext cx="11333600" cy="144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" sz="4400" b="1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Древние Греки</a:t>
            </a:r>
            <a:r>
              <a:rPr lang="ru" sz="4400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считали, что Земля - выпуклый диск, омываемый рекой Океан.</a:t>
            </a:r>
            <a:endParaRPr sz="4400" dirty="0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51" y="438150"/>
            <a:ext cx="9675458" cy="4413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6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6579100" y="295333"/>
            <a:ext cx="5197200" cy="6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" sz="4800" b="1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Месопотамии</a:t>
            </a:r>
            <a:r>
              <a:rPr lang="ru" sz="4800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считали,  что Земля - это гора которую со всех сторон окружает море. Земной диск стоит на 12 колоннах.</a:t>
            </a:r>
            <a:endParaRPr sz="4800" dirty="0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530" y="580054"/>
            <a:ext cx="6365069" cy="5744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4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7350200" y="125533"/>
            <a:ext cx="4512000" cy="66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" sz="3900" b="1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Древние египтяне </a:t>
            </a:r>
            <a:r>
              <a:rPr lang="ru" sz="390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представляли Землю плоской, а небо - огромным куполом. Египет находится в центре Земли. Небесный свод опирается на 4 горы, расположенные “на краю света”</a:t>
            </a:r>
            <a:endParaRPr sz="3900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974" y="1156996"/>
            <a:ext cx="7091325" cy="4729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3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ctrTitle"/>
          </p:nvPr>
        </p:nvSpPr>
        <p:spPr>
          <a:xfrm>
            <a:off x="256500" y="4378433"/>
            <a:ext cx="11854800" cy="229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" sz="4000" b="1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Вавилоняне</a:t>
            </a:r>
            <a:r>
              <a:rPr lang="ru" sz="4000" dirty="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считали,что Земля имеет форму выпуклого диска, который со всех сторон омывает река Океан. Солнце движется по медному небосводу, поднимается и погружается в воды Океана.</a:t>
            </a:r>
            <a:endParaRPr sz="4000" dirty="0">
              <a:solidFill>
                <a:srgbClr val="CC412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" name="Shape 102"/>
          <p:cNvPicPr preferRelativeResize="0"/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0"/>
            <a:ext cx="8164287" cy="422914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047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4976" r="3233" b="3880"/>
          <a:stretch/>
        </p:blipFill>
        <p:spPr>
          <a:xfrm>
            <a:off x="0" y="289446"/>
            <a:ext cx="8243249" cy="62506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7519915" y="2423237"/>
            <a:ext cx="4246729" cy="4154984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400" b="0" u="none" dirty="0"/>
              <a:t>Будучи принципиально неверной, </a:t>
            </a:r>
            <a:r>
              <a:rPr lang="ru-RU" sz="2400" dirty="0"/>
              <a:t>система Птолемея</a:t>
            </a:r>
            <a:r>
              <a:rPr lang="ru-RU" sz="2400" b="0" u="none" dirty="0"/>
              <a:t>, тем не менее, позволяла с достаточной для того времени точностью </a:t>
            </a:r>
            <a:r>
              <a:rPr lang="ru-RU" sz="2400" b="0" u="none" dirty="0" err="1" smtClean="0"/>
              <a:t>предвычислять</a:t>
            </a:r>
            <a:r>
              <a:rPr lang="ru-RU" sz="2400" b="0" u="none" dirty="0" smtClean="0"/>
              <a:t> </a:t>
            </a:r>
            <a:r>
              <a:rPr lang="ru-RU" sz="2400" b="0" u="none" dirty="0"/>
              <a:t>положения планет на небе и потому удовлетворяла, до известной степени, практическим запросам в течение многих веков.</a:t>
            </a:r>
          </a:p>
          <a:p>
            <a:endParaRPr lang="ru-RU" sz="2400" b="0" u="none" dirty="0"/>
          </a:p>
        </p:txBody>
      </p:sp>
    </p:spTree>
    <p:extLst>
      <p:ext uri="{BB962C8B-B14F-4D97-AF65-F5344CB8AC3E}">
        <p14:creationId xmlns:p14="http://schemas.microsoft.com/office/powerpoint/2010/main" val="3021892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861" y="106891"/>
            <a:ext cx="8656320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Средневековье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57" y="1629501"/>
            <a:ext cx="4751695" cy="4524315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200" u="none" dirty="0" smtClean="0"/>
              <a:t>        Распространение </a:t>
            </a:r>
            <a:r>
              <a:rPr lang="ru-RU" sz="3200" u="none" dirty="0"/>
              <a:t>христианства и развитие феодализма в Средние века привели к потере интереса к естественным наукам, и развитие астрономии в Европе затормозилось на многие столетия</a:t>
            </a:r>
            <a:r>
              <a:rPr lang="ru-RU" sz="3200" u="none" dirty="0" smtClean="0"/>
              <a:t>.</a:t>
            </a:r>
            <a:endParaRPr lang="ru-RU" sz="3200" u="none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501"/>
            <a:ext cx="6793551" cy="4212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52328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659" r="6578"/>
          <a:stretch/>
        </p:blipFill>
        <p:spPr>
          <a:xfrm>
            <a:off x="171450" y="666751"/>
            <a:ext cx="5387428" cy="5143500"/>
          </a:xfr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6049937" y="781050"/>
            <a:ext cx="5932511" cy="5509200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200" u="none" dirty="0" smtClean="0"/>
              <a:t>Учёные </a:t>
            </a:r>
            <a:r>
              <a:rPr lang="ru-RU" sz="3200" u="none" dirty="0"/>
              <a:t>мусульманского </a:t>
            </a:r>
            <a:r>
              <a:rPr lang="ru-RU" sz="3200" u="none" dirty="0" smtClean="0"/>
              <a:t>мира</a:t>
            </a:r>
          </a:p>
          <a:p>
            <a:r>
              <a:rPr lang="ru-RU" sz="3200" u="none" dirty="0" smtClean="0"/>
              <a:t> - усовершенствовали </a:t>
            </a:r>
            <a:r>
              <a:rPr lang="ru-RU" sz="3200" u="none" dirty="0"/>
              <a:t>ряд астрономических приборов и изобрели </a:t>
            </a:r>
            <a:r>
              <a:rPr lang="ru-RU" sz="3200" u="none" dirty="0" smtClean="0"/>
              <a:t>новые</a:t>
            </a:r>
          </a:p>
          <a:p>
            <a:r>
              <a:rPr lang="ru-RU" sz="3200" u="none" dirty="0" smtClean="0"/>
              <a:t> </a:t>
            </a:r>
            <a:r>
              <a:rPr lang="ru-RU" sz="3200" u="none" dirty="0"/>
              <a:t>- положили начало традиции построения </a:t>
            </a:r>
            <a:r>
              <a:rPr lang="ru-RU" sz="3200" u="none" dirty="0" smtClean="0"/>
              <a:t>астрономических обсерваторий</a:t>
            </a:r>
            <a:r>
              <a:rPr lang="ru-RU" sz="3200" u="none" dirty="0"/>
              <a:t>;</a:t>
            </a:r>
            <a:endParaRPr lang="ru-RU" sz="3200" u="none" dirty="0" smtClean="0"/>
          </a:p>
          <a:p>
            <a:r>
              <a:rPr lang="ru-RU" sz="3200" u="none" dirty="0"/>
              <a:t>-</a:t>
            </a:r>
            <a:r>
              <a:rPr lang="ru-RU" sz="3200" u="none" dirty="0" smtClean="0"/>
              <a:t> </a:t>
            </a:r>
            <a:r>
              <a:rPr lang="ru-RU" sz="3200" u="none" dirty="0"/>
              <a:t>выдвинули фундаментальное требование: астрономическая теория является частью </a:t>
            </a:r>
            <a:r>
              <a:rPr lang="ru-RU" sz="3200" u="none" dirty="0" smtClean="0"/>
              <a:t>физики</a:t>
            </a:r>
            <a:endParaRPr lang="ru-RU" sz="3200" u="none" dirty="0"/>
          </a:p>
        </p:txBody>
      </p:sp>
    </p:spTree>
    <p:extLst>
      <p:ext uri="{BB962C8B-B14F-4D97-AF65-F5344CB8AC3E}">
        <p14:creationId xmlns:p14="http://schemas.microsoft.com/office/powerpoint/2010/main" val="186467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860" y="106891"/>
            <a:ext cx="12109490" cy="923330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Эпоха Возрождения и Новое Время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6610" y="1606274"/>
            <a:ext cx="6221901" cy="4524315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600" b="0" u="none" dirty="0"/>
              <a:t>        В XV веке немецкий кардинал </a:t>
            </a:r>
            <a:r>
              <a:rPr lang="ru-RU" sz="3600" i="1" u="none" dirty="0"/>
              <a:t>Николай Кузанский</a:t>
            </a:r>
            <a:r>
              <a:rPr lang="ru-RU" sz="3600" b="0" u="none" dirty="0"/>
              <a:t>,  высказал мнение, что </a:t>
            </a:r>
            <a:r>
              <a:rPr lang="ru-RU" sz="3600" u="none" dirty="0"/>
              <a:t>Вселенная бесконечна, и у неё вообще нет центра — ни Земля, ни Солнце, ни что-либо иное не занимают особого положения</a:t>
            </a:r>
            <a:r>
              <a:rPr lang="ru-RU" sz="3600" b="0" u="none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1" r="8955"/>
          <a:stretch/>
        </p:blipFill>
        <p:spPr>
          <a:xfrm>
            <a:off x="-154879" y="1068425"/>
            <a:ext cx="6171039" cy="56000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49832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160" y="454227"/>
            <a:ext cx="8656320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период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r="17606" b="13381"/>
          <a:stretch/>
        </p:blipFill>
        <p:spPr>
          <a:xfrm>
            <a:off x="242885" y="2423160"/>
            <a:ext cx="6400762" cy="419175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5"/>
          <a:stretch/>
        </p:blipFill>
        <p:spPr>
          <a:xfrm>
            <a:off x="3366852" y="1654556"/>
            <a:ext cx="8825148" cy="514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518160" y="1654556"/>
            <a:ext cx="8656320" cy="923330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до н. э.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712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860" y="0"/>
            <a:ext cx="11603101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Гелиоцентрическая система Мира Коперника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40" y="786936"/>
            <a:ext cx="11976140" cy="6001643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200" u="none" dirty="0"/>
              <a:t>1) Не существует единого центра для всех небесных орбит или сфер.</a:t>
            </a:r>
          </a:p>
          <a:p>
            <a:r>
              <a:rPr lang="ru-RU" sz="3200" u="none" dirty="0"/>
              <a:t>2) Центр Земли </a:t>
            </a:r>
            <a:r>
              <a:rPr lang="ru-RU" sz="3200" u="none" dirty="0" smtClean="0"/>
              <a:t>- центр </a:t>
            </a:r>
            <a:r>
              <a:rPr lang="ru-RU" sz="3200" u="none" dirty="0"/>
              <a:t>тяготения и лунной орбиты.</a:t>
            </a:r>
          </a:p>
          <a:p>
            <a:r>
              <a:rPr lang="ru-RU" sz="3200" u="none" dirty="0"/>
              <a:t>3) </a:t>
            </a:r>
            <a:r>
              <a:rPr lang="ru-RU" sz="3200" u="none" dirty="0" smtClean="0"/>
              <a:t>Солнце </a:t>
            </a:r>
            <a:r>
              <a:rPr lang="ru-RU" sz="3200" u="none" dirty="0"/>
              <a:t>является центром всего мира.</a:t>
            </a:r>
          </a:p>
          <a:p>
            <a:r>
              <a:rPr lang="ru-RU" sz="3200" u="none" dirty="0"/>
              <a:t>4) </a:t>
            </a:r>
            <a:r>
              <a:rPr lang="ru-RU" sz="3200" u="none" dirty="0" smtClean="0"/>
              <a:t>Расстояние </a:t>
            </a:r>
            <a:r>
              <a:rPr lang="ru-RU" sz="3200" u="none" dirty="0"/>
              <a:t>от Земли до Солнца ничтожно мало по сравнению с высотой небесной тверди.</a:t>
            </a:r>
          </a:p>
          <a:p>
            <a:r>
              <a:rPr lang="ru-RU" sz="3200" u="none" dirty="0"/>
              <a:t>5) Всякое движение, замеченное у небесной тверди, связано </a:t>
            </a:r>
            <a:r>
              <a:rPr lang="ru-RU" sz="3200" u="none" dirty="0" smtClean="0"/>
              <a:t>с </a:t>
            </a:r>
            <a:r>
              <a:rPr lang="ru-RU" sz="3200" u="none" dirty="0"/>
              <a:t>движением Земли. </a:t>
            </a:r>
            <a:endParaRPr lang="ru-RU" sz="3200" u="none" dirty="0" smtClean="0"/>
          </a:p>
          <a:p>
            <a:r>
              <a:rPr lang="ru-RU" sz="3200" u="none" dirty="0" smtClean="0"/>
              <a:t>6</a:t>
            </a:r>
            <a:r>
              <a:rPr lang="ru-RU" sz="3200" u="none" dirty="0"/>
              <a:t>) То, что кажется нам движением Солнца, на самом деле связано с движениями Земли и нашей </a:t>
            </a:r>
            <a:r>
              <a:rPr lang="ru-RU" sz="3200" u="none" dirty="0" smtClean="0"/>
              <a:t>сферы.</a:t>
            </a:r>
            <a:endParaRPr lang="ru-RU" sz="3200" u="none" dirty="0"/>
          </a:p>
          <a:p>
            <a:r>
              <a:rPr lang="ru-RU" sz="3200" u="none" dirty="0"/>
              <a:t>7) Кажущиеся прямые и попятные движения планет, обусловлены не их движениями, а движением Земли. </a:t>
            </a:r>
            <a:endParaRPr lang="ru-RU" sz="3600" u="none" dirty="0"/>
          </a:p>
        </p:txBody>
      </p:sp>
    </p:spTree>
    <p:extLst>
      <p:ext uri="{BB962C8B-B14F-4D97-AF65-F5344CB8AC3E}">
        <p14:creationId xmlns:p14="http://schemas.microsoft.com/office/powerpoint/2010/main" val="2697023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>
          <a:xfrm>
            <a:off x="-1" y="-50951"/>
            <a:ext cx="5181985" cy="508015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99" y="124587"/>
            <a:ext cx="6678509" cy="47365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641701" y="5169400"/>
            <a:ext cx="10445399" cy="1569660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200" u="none" dirty="0"/>
              <a:t>В</a:t>
            </a:r>
            <a:r>
              <a:rPr lang="ru-RU" sz="3200" u="none" dirty="0" smtClean="0"/>
              <a:t> </a:t>
            </a:r>
            <a:r>
              <a:rPr lang="ru-RU" sz="3200" u="none" dirty="0"/>
              <a:t>отличие от своих предшественников, </a:t>
            </a:r>
            <a:r>
              <a:rPr lang="ru-RU" sz="3200" u="none" dirty="0" smtClean="0"/>
              <a:t>Николай Коперник </a:t>
            </a:r>
            <a:r>
              <a:rPr lang="ru-RU" sz="3200" u="none" dirty="0"/>
              <a:t>пытался создать логически простую и стройную </a:t>
            </a:r>
            <a:r>
              <a:rPr lang="ru-RU" sz="3200" u="none" dirty="0" smtClean="0"/>
              <a:t>планетарную </a:t>
            </a:r>
            <a:r>
              <a:rPr lang="ru-RU" sz="3200" u="none" dirty="0"/>
              <a:t>теорию. </a:t>
            </a:r>
          </a:p>
        </p:txBody>
      </p:sp>
    </p:spTree>
    <p:extLst>
      <p:ext uri="{BB962C8B-B14F-4D97-AF65-F5344CB8AC3E}">
        <p14:creationId xmlns:p14="http://schemas.microsoft.com/office/powerpoint/2010/main" val="1886884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860" y="0"/>
            <a:ext cx="11603101" cy="923330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Галилей. Изобретение телескопа.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3666" y="1251437"/>
            <a:ext cx="5792623" cy="5262979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u="none" dirty="0"/>
              <a:t>Изобретение телескопа позвонило Галилею:</a:t>
            </a:r>
          </a:p>
          <a:p>
            <a:r>
              <a:rPr lang="ru-RU" u="none" dirty="0"/>
              <a:t> - обнаружить спутники Юпитера, фазы Луны и убедиться, что Млечный Путь состоит из огромного числа звезд;</a:t>
            </a:r>
          </a:p>
          <a:p>
            <a:pPr marL="342900" indent="-342900">
              <a:buFontTx/>
              <a:buChar char="-"/>
            </a:pPr>
            <a:r>
              <a:rPr lang="ru-RU" u="none" dirty="0"/>
              <a:t>Открыть солнечные пятна и наблюдая их перемещение, объяснить вращение Солнца;</a:t>
            </a:r>
          </a:p>
          <a:p>
            <a:pPr marL="342900" indent="-342900">
              <a:buFontTx/>
              <a:buChar char="-"/>
            </a:pPr>
            <a:r>
              <a:rPr lang="ru-RU" u="none" dirty="0"/>
              <a:t>- изучить поверхность Луны и доказать что она покрыта </a:t>
            </a:r>
            <a:r>
              <a:rPr lang="ru-RU" u="none" dirty="0" smtClean="0"/>
              <a:t>горами</a:t>
            </a:r>
            <a:endParaRPr lang="ru-RU" u="non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" b="7375"/>
          <a:stretch/>
        </p:blipFill>
        <p:spPr>
          <a:xfrm>
            <a:off x="215861" y="1390650"/>
            <a:ext cx="6087805" cy="41719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79245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0750" y="87692"/>
            <a:ext cx="5981700" cy="6986528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200" dirty="0"/>
              <a:t>Первый закон Кеплера (1609 г.):</a:t>
            </a:r>
          </a:p>
          <a:p>
            <a:pPr lvl="0"/>
            <a:r>
              <a:rPr lang="ru-RU" sz="3200" b="0" u="none" dirty="0"/>
              <a:t>- Каждая планета описывает эллипс, в одном из фокусов которого находится Солнце</a:t>
            </a:r>
          </a:p>
          <a:p>
            <a:r>
              <a:rPr lang="ru-RU" sz="3200" dirty="0" smtClean="0"/>
              <a:t>Второй </a:t>
            </a:r>
            <a:r>
              <a:rPr lang="ru-RU" sz="3200" dirty="0"/>
              <a:t>закон Кеплера (1609 г.):</a:t>
            </a:r>
          </a:p>
          <a:p>
            <a:pPr indent="-342900">
              <a:buFontTx/>
              <a:buChar char="-"/>
            </a:pPr>
            <a:r>
              <a:rPr lang="ru-RU" sz="3200" b="0" u="none" dirty="0"/>
              <a:t>Радиус-вектор планеты описывает в равные промежутки времени равные </a:t>
            </a:r>
            <a:r>
              <a:rPr lang="ru-RU" sz="3200" b="0" u="none" dirty="0" smtClean="0"/>
              <a:t>площади.</a:t>
            </a:r>
          </a:p>
          <a:p>
            <a:r>
              <a:rPr lang="ru-RU" sz="3200" dirty="0" smtClean="0"/>
              <a:t>Третий закон Кеплера (1619 г.):</a:t>
            </a:r>
          </a:p>
          <a:p>
            <a:r>
              <a:rPr lang="ru-RU" sz="3200" b="0" u="none" dirty="0" smtClean="0"/>
              <a:t>- Квадраты времён обращения планет по орбите относятся как кубы их средних расстояний от Солнца</a:t>
            </a:r>
            <a:endParaRPr lang="ru-RU" sz="3600" u="none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r="19492" b="3258"/>
          <a:stretch/>
        </p:blipFill>
        <p:spPr>
          <a:xfrm>
            <a:off x="2544914" y="72421"/>
            <a:ext cx="3455836" cy="4216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r="9353" b="47065"/>
          <a:stretch/>
        </p:blipFill>
        <p:spPr>
          <a:xfrm>
            <a:off x="280850" y="4289220"/>
            <a:ext cx="5419999" cy="26308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44465" y="0"/>
            <a:ext cx="2946385" cy="1754326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Законы </a:t>
            </a:r>
            <a:endParaRPr lang="ru-RU" sz="5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Кеплера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36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b="11246"/>
          <a:stretch/>
        </p:blipFill>
        <p:spPr>
          <a:xfrm>
            <a:off x="0" y="-61589"/>
            <a:ext cx="12192000" cy="687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stimul.online/upload/iblock/af5/af5080fbac3914263799f547c34e396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-1758" r="25496" b="1758"/>
          <a:stretch/>
        </p:blipFill>
        <p:spPr bwMode="auto">
          <a:xfrm>
            <a:off x="279222" y="37846"/>
            <a:ext cx="2828426" cy="315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0355" y="2745991"/>
            <a:ext cx="2828426" cy="830997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u="none" dirty="0" smtClean="0"/>
              <a:t>Жан Д</a:t>
            </a:r>
            <a:r>
              <a:rPr lang="ru-RU" sz="2400" u="none" baseline="30000" dirty="0" smtClean="0"/>
              <a:t>/ </a:t>
            </a:r>
            <a:r>
              <a:rPr lang="ru-RU" sz="2400" u="none" dirty="0" smtClean="0"/>
              <a:t>Аламбер</a:t>
            </a:r>
          </a:p>
          <a:p>
            <a:pPr algn="ctr"/>
            <a:r>
              <a:rPr lang="ru-RU" sz="2400" u="none" dirty="0" smtClean="0"/>
              <a:t>(1717-1783)</a:t>
            </a:r>
            <a:endParaRPr lang="ru-RU" sz="2400" u="none" dirty="0"/>
          </a:p>
        </p:txBody>
      </p:sp>
      <p:pic>
        <p:nvPicPr>
          <p:cNvPr id="1028" name="Picture 4" descr="https://autogear.ru/misc/i/gallery/14966/24823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" r="2977" b="5179"/>
          <a:stretch/>
        </p:blipFill>
        <p:spPr bwMode="auto">
          <a:xfrm>
            <a:off x="4738807" y="34924"/>
            <a:ext cx="2565208" cy="322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19940" y="2752109"/>
            <a:ext cx="2714384" cy="830997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u="none" dirty="0" smtClean="0"/>
              <a:t>Пьер Лаплас</a:t>
            </a:r>
          </a:p>
          <a:p>
            <a:pPr algn="ctr"/>
            <a:r>
              <a:rPr lang="ru-RU" sz="2400" u="none" dirty="0" smtClean="0"/>
              <a:t>(1749-1827)</a:t>
            </a:r>
            <a:endParaRPr lang="ru-RU" sz="2400" u="none" dirty="0"/>
          </a:p>
        </p:txBody>
      </p:sp>
      <p:pic>
        <p:nvPicPr>
          <p:cNvPr id="1032" name="Picture 8" descr="https://im0-tub-ru.yandex.net/i?id=b67f9c51779a5617618890d3e925f1db&amp;n=13&amp;exp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19" y="37846"/>
            <a:ext cx="2338041" cy="322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743419" y="2745990"/>
            <a:ext cx="2526213" cy="830997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u="none" dirty="0" smtClean="0"/>
              <a:t>Жозеф Лагранж</a:t>
            </a:r>
          </a:p>
          <a:p>
            <a:pPr algn="ctr"/>
            <a:r>
              <a:rPr lang="ru-RU" sz="2400" u="none" dirty="0" smtClean="0"/>
              <a:t>(1736-1813)</a:t>
            </a:r>
            <a:endParaRPr lang="ru-RU" sz="2400" u="none" dirty="0"/>
          </a:p>
        </p:txBody>
      </p:sp>
      <p:sp>
        <p:nvSpPr>
          <p:cNvPr id="2" name="AutoShape 10" descr="https://wh1k8zidop.inscname.net/big/1310169.jpg?v=15225187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sergey.iis.nsk.su/PA/Ursul.aspx?u=iiss://RAS_57@iis.nsk.su/0001/0004/0658&amp;r=mediu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49" y="3475155"/>
            <a:ext cx="2354431" cy="2797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80049" y="5857002"/>
            <a:ext cx="2467861" cy="830997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u="none" dirty="0" err="1" smtClean="0"/>
              <a:t>Алекис</a:t>
            </a:r>
            <a:r>
              <a:rPr lang="ru-RU" sz="2400" u="none" dirty="0" smtClean="0"/>
              <a:t> Клеро</a:t>
            </a:r>
          </a:p>
          <a:p>
            <a:pPr algn="ctr"/>
            <a:r>
              <a:rPr lang="ru-RU" sz="2400" u="none" dirty="0" smtClean="0"/>
              <a:t>(1713-1765)</a:t>
            </a:r>
            <a:endParaRPr lang="ru-RU" sz="2400" u="none" dirty="0"/>
          </a:p>
        </p:txBody>
      </p:sp>
      <p:pic>
        <p:nvPicPr>
          <p:cNvPr id="1036" name="Picture 12" descr="https://wh1k8zidop.inscname.net/big/1310169.jpg?v=152251877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4" t="4235" r="32331"/>
          <a:stretch/>
        </p:blipFill>
        <p:spPr bwMode="auto">
          <a:xfrm>
            <a:off x="2571750" y="3375932"/>
            <a:ext cx="2525934" cy="32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29823" y="5857002"/>
            <a:ext cx="2467861" cy="830997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u="none" dirty="0" smtClean="0"/>
              <a:t>Леонард Эйлер</a:t>
            </a:r>
          </a:p>
          <a:p>
            <a:pPr algn="ctr"/>
            <a:r>
              <a:rPr lang="ru-RU" sz="2400" u="none" dirty="0" smtClean="0"/>
              <a:t>(1707-1783)</a:t>
            </a:r>
            <a:endParaRPr lang="ru-RU" sz="2400" u="none" dirty="0"/>
          </a:p>
        </p:txBody>
      </p:sp>
    </p:spTree>
    <p:extLst>
      <p:ext uri="{BB962C8B-B14F-4D97-AF65-F5344CB8AC3E}">
        <p14:creationId xmlns:p14="http://schemas.microsoft.com/office/powerpoint/2010/main" val="6375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3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t="8031" r="5493" b="8168"/>
          <a:stretch/>
        </p:blipFill>
        <p:spPr>
          <a:xfrm>
            <a:off x="286603" y="125322"/>
            <a:ext cx="5328000" cy="38910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/>
          <a:stretch/>
        </p:blipFill>
        <p:spPr>
          <a:xfrm>
            <a:off x="6491999" y="2407123"/>
            <a:ext cx="4658222" cy="3495675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r="9419" b="38786"/>
          <a:stretch/>
        </p:blipFill>
        <p:spPr>
          <a:xfrm>
            <a:off x="6277968" y="0"/>
            <a:ext cx="5390867" cy="286866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317500"/>
          </a:effectLst>
        </p:spPr>
      </p:pic>
      <p:sp>
        <p:nvSpPr>
          <p:cNvPr id="10" name="TextBox 9"/>
          <p:cNvSpPr txBox="1"/>
          <p:nvPr/>
        </p:nvSpPr>
        <p:spPr>
          <a:xfrm>
            <a:off x="286603" y="4200369"/>
            <a:ext cx="11382232" cy="2246769"/>
          </a:xfrm>
          <a:prstGeom prst="rect">
            <a:avLst/>
          </a:prstGeom>
          <a:solidFill>
            <a:schemeClr val="tx2">
              <a:lumMod val="40000"/>
              <a:lumOff val="60000"/>
              <a:alpha val="5000"/>
            </a:scheme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u="none" dirty="0"/>
              <a:t>Новая астрономия получила возможность изучать не только видимые, но и действительные движения небесных тел. Ее многочисленные и блестящие успехи в этой области увенчались в середине XIX в. открытием планеты Нептун, а в наше время - расчетом орбит искусственных небесных тел.  </a:t>
            </a:r>
          </a:p>
        </p:txBody>
      </p:sp>
    </p:spTree>
    <p:extLst>
      <p:ext uri="{BB962C8B-B14F-4D97-AF65-F5344CB8AC3E}">
        <p14:creationId xmlns:p14="http://schemas.microsoft.com/office/powerpoint/2010/main" val="2016675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8" y="3006000"/>
            <a:ext cx="6163198" cy="3852000"/>
          </a:xfr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19" y="-54838"/>
            <a:ext cx="4144635" cy="3564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66" y="205946"/>
            <a:ext cx="7690860" cy="5076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30" y="179592"/>
            <a:ext cx="5936652" cy="3960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294449" y="1027906"/>
            <a:ext cx="1160310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59" y="3782336"/>
            <a:ext cx="4032611" cy="3132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44259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46712" y="1667624"/>
            <a:ext cx="4667533" cy="4893647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400" u="none" dirty="0"/>
              <a:t>Разливы Нила происходят в начале лета, и как раз на это время приходится первый восход ярчайшей звезды неба — Сириуса, по-египетски называемого «</a:t>
            </a:r>
            <a:r>
              <a:rPr lang="ru-RU" sz="2400" u="none" dirty="0" err="1"/>
              <a:t>Сотис</a:t>
            </a:r>
            <a:r>
              <a:rPr lang="ru-RU" sz="2400" u="none" dirty="0"/>
              <a:t>». До этого момента Сириус не виден. Наверное, поэтому «</a:t>
            </a:r>
            <a:r>
              <a:rPr lang="ru-RU" sz="2400" u="none" dirty="0" err="1"/>
              <a:t>сотический</a:t>
            </a:r>
            <a:r>
              <a:rPr lang="ru-RU" sz="2400" u="none" dirty="0"/>
              <a:t>» календарь употреблялся в Египте наряду с гражданским. </a:t>
            </a:r>
            <a:r>
              <a:rPr lang="ru-RU" sz="2400" u="none" dirty="0" err="1"/>
              <a:t>Сотический</a:t>
            </a:r>
            <a:r>
              <a:rPr lang="ru-RU" sz="2400" u="none" dirty="0"/>
              <a:t> год — это период между двумя восходами Сириуса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" y="1473379"/>
            <a:ext cx="7031440" cy="5256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351202" y="273050"/>
            <a:ext cx="11399520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</a:t>
            </a:r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гипет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65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4883" y="491141"/>
            <a:ext cx="6768000" cy="1692000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400" u="none" dirty="0" smtClean="0"/>
              <a:t>Основные открытия:</a:t>
            </a:r>
          </a:p>
          <a:p>
            <a:r>
              <a:rPr lang="ru-RU" sz="2400" u="none" dirty="0" smtClean="0"/>
              <a:t>-деление неба на </a:t>
            </a:r>
            <a:r>
              <a:rPr lang="ru-RU" sz="2400" u="none" dirty="0" err="1" smtClean="0"/>
              <a:t>созвещдия</a:t>
            </a:r>
            <a:r>
              <a:rPr lang="ru-RU" sz="2400" u="none" dirty="0" smtClean="0"/>
              <a:t>. (45 созвездий,  в том числе созвездие  </a:t>
            </a:r>
            <a:r>
              <a:rPr lang="ru-RU" sz="2400" i="1" u="none" dirty="0" err="1"/>
              <a:t>Мес</a:t>
            </a:r>
            <a:r>
              <a:rPr lang="ru-RU" sz="2400" u="none" dirty="0"/>
              <a:t> </a:t>
            </a:r>
            <a:r>
              <a:rPr lang="ru-RU" sz="2400" u="none" dirty="0" smtClean="0"/>
              <a:t>( </a:t>
            </a:r>
            <a:r>
              <a:rPr lang="ru-RU" sz="2400" u="none" dirty="0"/>
              <a:t>Большая </a:t>
            </a:r>
            <a:r>
              <a:rPr lang="ru-RU" sz="2400" u="none" dirty="0" smtClean="0"/>
              <a:t>Медведица); </a:t>
            </a:r>
          </a:p>
          <a:p>
            <a:endParaRPr lang="ru-RU" sz="2400" u="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3" t="10591" r="21779" b="10938"/>
          <a:stretch/>
        </p:blipFill>
        <p:spPr>
          <a:xfrm>
            <a:off x="-232009" y="-354842"/>
            <a:ext cx="4885895" cy="4708477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79402" y="330099"/>
            <a:ext cx="4574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Сириус (альфа Большого Пса)  – ярчайшая звезда ночного неба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6000" r="9499" b="22444"/>
          <a:stretch/>
        </p:blipFill>
        <p:spPr>
          <a:xfrm>
            <a:off x="4894883" y="2393065"/>
            <a:ext cx="6903720" cy="422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4768" r="22663" b="5443"/>
          <a:stretch/>
        </p:blipFill>
        <p:spPr>
          <a:xfrm>
            <a:off x="548660" y="4050304"/>
            <a:ext cx="2438535" cy="2376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76676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t="6853" r="1661" b="3115"/>
          <a:stretch/>
        </p:blipFill>
        <p:spPr>
          <a:xfrm>
            <a:off x="374400" y="1729200"/>
            <a:ext cx="6376919" cy="48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02010" y="242801"/>
            <a:ext cx="6376920" cy="1384995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u="none" dirty="0" smtClean="0"/>
              <a:t>Зодиак </a:t>
            </a:r>
            <a:r>
              <a:rPr lang="ru-RU" u="none" dirty="0"/>
              <a:t>на потолке </a:t>
            </a:r>
            <a:r>
              <a:rPr lang="ru-RU" u="none" dirty="0" smtClean="0"/>
              <a:t>тайной </a:t>
            </a:r>
            <a:r>
              <a:rPr lang="ru-RU" u="none" dirty="0"/>
              <a:t>гробницы </a:t>
            </a:r>
            <a:r>
              <a:rPr lang="ru-RU" u="none" dirty="0" smtClean="0"/>
              <a:t>древнеегипетского архитектора </a:t>
            </a:r>
            <a:r>
              <a:rPr lang="ru-RU" i="1" u="none" dirty="0" smtClean="0"/>
              <a:t>Сененмута</a:t>
            </a:r>
            <a:endParaRPr lang="ru-RU" i="1" u="none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89" b="11680"/>
          <a:stretch/>
        </p:blipFill>
        <p:spPr>
          <a:xfrm>
            <a:off x="6850379" y="88676"/>
            <a:ext cx="3910046" cy="4464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6678930" y="4552676"/>
            <a:ext cx="5513070" cy="2246769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потолке одной из погребальных камер -  пирамиды </a:t>
            </a:r>
            <a:r>
              <a:rPr lang="ru-RU" b="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Сенмут</a:t>
            </a:r>
            <a:r>
              <a:rPr lang="ru-RU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изображен шагающий человек; выше него — три звезды пояса </a:t>
            </a:r>
            <a:r>
              <a:rPr lang="ru-RU" b="0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Ориона </a:t>
            </a:r>
            <a:endParaRPr lang="ru-RU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10800000" flipV="1">
            <a:off x="10453380" y="2299508"/>
            <a:ext cx="1250939" cy="2253168"/>
          </a:xfrm>
          <a:prstGeom prst="curvedRightArrow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ru-RU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77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160" y="225627"/>
            <a:ext cx="8656320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Шумер и Вавилон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0" y="1863927"/>
            <a:ext cx="8656320" cy="954107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Шумеро-аккадское государство Вавилон существовало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II тыс. до н. э. по VI век до н. э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3166170"/>
            <a:ext cx="11696700" cy="3539430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200" u="none" dirty="0"/>
              <a:t>Основные открытия:</a:t>
            </a:r>
          </a:p>
          <a:p>
            <a:r>
              <a:rPr lang="ru-RU" sz="3200" u="none" dirty="0" smtClean="0"/>
              <a:t>-   астрономические </a:t>
            </a:r>
            <a:r>
              <a:rPr lang="ru-RU" sz="3200" u="none" dirty="0"/>
              <a:t>таблицы, на основании которых жрецы научились предсказывать </a:t>
            </a:r>
            <a:r>
              <a:rPr lang="ru-RU" sz="3200" u="none" dirty="0" smtClean="0"/>
              <a:t>затмения Луны </a:t>
            </a:r>
            <a:r>
              <a:rPr lang="ru-RU" sz="3200" u="none" dirty="0"/>
              <a:t>и Солнца, </a:t>
            </a:r>
          </a:p>
          <a:p>
            <a:pPr marL="457200" indent="-457200">
              <a:buFontTx/>
              <a:buChar char="-"/>
            </a:pPr>
            <a:r>
              <a:rPr lang="ru-RU" sz="3200" u="none" dirty="0" smtClean="0"/>
              <a:t>законы </a:t>
            </a:r>
            <a:r>
              <a:rPr lang="ru-RU" sz="3200" u="none" dirty="0"/>
              <a:t>движения планет, </a:t>
            </a:r>
            <a:endParaRPr lang="ru-RU" sz="3200" u="none" dirty="0" smtClean="0"/>
          </a:p>
          <a:p>
            <a:pPr marL="457200" indent="-457200">
              <a:buFontTx/>
              <a:buChar char="-"/>
            </a:pPr>
            <a:r>
              <a:rPr lang="ru-RU" sz="3200" u="none" dirty="0" smtClean="0"/>
              <a:t>определение </a:t>
            </a:r>
            <a:r>
              <a:rPr lang="ru-RU" sz="3200" u="none" dirty="0"/>
              <a:t>таких понятий как созвездия и зодиак</a:t>
            </a:r>
          </a:p>
          <a:p>
            <a:r>
              <a:rPr lang="ru-RU" sz="3200" u="none" dirty="0" smtClean="0"/>
              <a:t>-    деление </a:t>
            </a:r>
            <a:r>
              <a:rPr lang="ru-RU" sz="3200" u="none" dirty="0"/>
              <a:t>полного угла на 360°</a:t>
            </a:r>
          </a:p>
          <a:p>
            <a:r>
              <a:rPr lang="ru-RU" sz="3200" u="none" dirty="0" smtClean="0"/>
              <a:t>-   развитие тригонометрии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55341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160" y="454227"/>
            <a:ext cx="11399520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Звездные карты Шумеров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5597" r="5536" b="1339"/>
          <a:stretch/>
        </p:blipFill>
        <p:spPr>
          <a:xfrm>
            <a:off x="232410" y="2427357"/>
            <a:ext cx="4038600" cy="405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56760" y="2684562"/>
            <a:ext cx="7360920" cy="3539430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200" u="none" dirty="0" smtClean="0">
                <a:effectLst/>
              </a:rPr>
              <a:t>Планисфера (</a:t>
            </a:r>
            <a:r>
              <a:rPr lang="ru-RU" sz="3200" u="none" dirty="0" err="1" smtClean="0">
                <a:effectLst/>
              </a:rPr>
              <a:t>Planisphere</a:t>
            </a:r>
            <a:r>
              <a:rPr lang="ru-RU" sz="3200" u="none" dirty="0" smtClean="0">
                <a:effectLst/>
              </a:rPr>
              <a:t>) - это </a:t>
            </a:r>
            <a:r>
              <a:rPr lang="ru-RU" sz="3200" u="none" dirty="0" err="1" smtClean="0">
                <a:effectLst/>
              </a:rPr>
              <a:t>нео</a:t>
            </a:r>
            <a:r>
              <a:rPr lang="ru-RU" sz="3200" u="none" dirty="0" smtClean="0">
                <a:effectLst/>
              </a:rPr>
              <a:t>-ассирийская плоская звездная карта.</a:t>
            </a:r>
          </a:p>
          <a:p>
            <a:r>
              <a:rPr lang="ru-RU" sz="3200" u="none" dirty="0" smtClean="0">
                <a:effectLst/>
              </a:rPr>
              <a:t> Одна из таких планисфер, К8538, была найдена в библиотеке короля </a:t>
            </a:r>
            <a:r>
              <a:rPr lang="ru-RU" sz="3200" u="none" dirty="0" err="1" smtClean="0">
                <a:effectLst/>
              </a:rPr>
              <a:t>Ашшурбанипала</a:t>
            </a:r>
            <a:r>
              <a:rPr lang="ru-RU" sz="3200" u="none" dirty="0" smtClean="0">
                <a:effectLst/>
              </a:rPr>
              <a:t> (</a:t>
            </a:r>
            <a:r>
              <a:rPr lang="ru-RU" sz="3200" u="none" dirty="0" err="1" smtClean="0">
                <a:effectLst/>
              </a:rPr>
              <a:t>Assurbanipal</a:t>
            </a:r>
            <a:r>
              <a:rPr lang="ru-RU" sz="3200" u="none" dirty="0" smtClean="0">
                <a:effectLst/>
              </a:rPr>
              <a:t>) в Ниневии (</a:t>
            </a:r>
            <a:r>
              <a:rPr lang="ru-RU" sz="3200" u="none" dirty="0" err="1" smtClean="0">
                <a:effectLst/>
              </a:rPr>
              <a:t>Nineveh</a:t>
            </a:r>
            <a:r>
              <a:rPr lang="ru-RU" sz="3200" u="none" dirty="0" smtClean="0">
                <a:effectLst/>
              </a:rPr>
              <a:t>), и датируется 800-1000 годами до нашей эры.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04872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2"/>
          <a:stretch/>
        </p:blipFill>
        <p:spPr>
          <a:xfrm>
            <a:off x="-563880" y="762000"/>
            <a:ext cx="9081198" cy="637032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124125" y="191280"/>
            <a:ext cx="11727180" cy="1077218"/>
          </a:xfrm>
          <a:prstGeom prst="rect">
            <a:avLst/>
          </a:prstGeom>
          <a:solidFill>
            <a:srgbClr val="8C8FF8">
              <a:alpha val="34902"/>
            </a:srgbClr>
          </a:solidFill>
          <a:effectLst>
            <a:glow rad="127000">
              <a:schemeClr val="accent1">
                <a:lumMod val="75000"/>
                <a:alpha val="77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200" u="none" dirty="0"/>
              <a:t>Вероятно, именно в Вавилоне появилась семидневная неделя (каждый день был посвящён одному из 7 светил</a:t>
            </a:r>
            <a:r>
              <a:rPr lang="ru-RU" sz="3200" u="none" dirty="0" smtClean="0"/>
              <a:t>).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37" y="1280160"/>
            <a:ext cx="2909568" cy="5580000"/>
          </a:xfrm>
          <a:prstGeom prst="rect">
            <a:avLst/>
          </a:prstGeom>
        </p:spPr>
      </p:pic>
      <p:sp>
        <p:nvSpPr>
          <p:cNvPr id="8" name="Стрелка влево 7"/>
          <p:cNvSpPr/>
          <p:nvPr/>
        </p:nvSpPr>
        <p:spPr>
          <a:xfrm>
            <a:off x="6598917" y="1718670"/>
            <a:ext cx="2342820" cy="827640"/>
          </a:xfrm>
          <a:prstGeom prst="leftArrow">
            <a:avLst/>
          </a:prstGeom>
          <a:solidFill>
            <a:srgbClr val="8C8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Сатурн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6874980" y="2189805"/>
            <a:ext cx="2066760" cy="827640"/>
          </a:xfrm>
          <a:prstGeom prst="leftArrow">
            <a:avLst/>
          </a:prstGeom>
          <a:solidFill>
            <a:srgbClr val="8C8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Юпитер</a:t>
            </a:r>
          </a:p>
        </p:txBody>
      </p:sp>
      <p:sp>
        <p:nvSpPr>
          <p:cNvPr id="10" name="Стрелка влево 9"/>
          <p:cNvSpPr/>
          <p:nvPr/>
        </p:nvSpPr>
        <p:spPr>
          <a:xfrm>
            <a:off x="7023342" y="2616863"/>
            <a:ext cx="1918398" cy="827640"/>
          </a:xfrm>
          <a:prstGeom prst="leftArrow">
            <a:avLst/>
          </a:prstGeom>
          <a:solidFill>
            <a:srgbClr val="8C8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</a:p>
        </p:txBody>
      </p:sp>
      <p:sp>
        <p:nvSpPr>
          <p:cNvPr id="11" name="Стрелка влево 10"/>
          <p:cNvSpPr/>
          <p:nvPr/>
        </p:nvSpPr>
        <p:spPr>
          <a:xfrm>
            <a:off x="6874980" y="3084360"/>
            <a:ext cx="2066757" cy="827640"/>
          </a:xfrm>
          <a:prstGeom prst="leftArrow">
            <a:avLst/>
          </a:prstGeom>
          <a:solidFill>
            <a:srgbClr val="8C8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</a:p>
        </p:txBody>
      </p:sp>
      <p:sp>
        <p:nvSpPr>
          <p:cNvPr id="12" name="Стрелка влево 11"/>
          <p:cNvSpPr/>
          <p:nvPr/>
        </p:nvSpPr>
        <p:spPr>
          <a:xfrm>
            <a:off x="7023342" y="3552330"/>
            <a:ext cx="1918395" cy="827640"/>
          </a:xfrm>
          <a:prstGeom prst="leftArrow">
            <a:avLst/>
          </a:prstGeom>
          <a:solidFill>
            <a:srgbClr val="8C8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Венера</a:t>
            </a:r>
          </a:p>
        </p:txBody>
      </p:sp>
      <p:sp>
        <p:nvSpPr>
          <p:cNvPr id="13" name="Стрелка влево 12"/>
          <p:cNvSpPr/>
          <p:nvPr/>
        </p:nvSpPr>
        <p:spPr>
          <a:xfrm>
            <a:off x="6874980" y="4011675"/>
            <a:ext cx="2066757" cy="827640"/>
          </a:xfrm>
          <a:prstGeom prst="leftArrow">
            <a:avLst/>
          </a:prstGeom>
          <a:solidFill>
            <a:srgbClr val="8C8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Меркурий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6990790" y="4492410"/>
            <a:ext cx="1983498" cy="827640"/>
          </a:xfrm>
          <a:prstGeom prst="leftArrow">
            <a:avLst/>
          </a:prstGeom>
          <a:solidFill>
            <a:srgbClr val="8C8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Луна</a:t>
            </a:r>
          </a:p>
        </p:txBody>
      </p:sp>
    </p:spTree>
    <p:extLst>
      <p:ext uri="{BB962C8B-B14F-4D97-AF65-F5344CB8AC3E}">
        <p14:creationId xmlns:p14="http://schemas.microsoft.com/office/powerpoint/2010/main" val="3125583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2028</TotalTime>
  <Words>1083</Words>
  <Application>Microsoft Office PowerPoint</Application>
  <PresentationFormat>Широкоэкранный</PresentationFormat>
  <Paragraphs>114</Paragraphs>
  <Slides>36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Древней Индии считали, что Земля плоская и опирается на спины слонов, покоящихся на черепахе, которая стоит на земле.</vt:lpstr>
      <vt:lpstr>Древние греки представляли Землю плоским диском, окруженным морем. Из Восточного моря в золотой колеснице поднимался бог Солнца Гелиос и совершал свой путь по небу.</vt:lpstr>
      <vt:lpstr>Земля глазами народов Севера. Полюс мира, дающий направление на север, ассоциировался у них со страной мертвых. </vt:lpstr>
      <vt:lpstr>Народы, которые жили около Океана, считали, что Земля плоская и держится на 3 китах, которые плавают в безбрежном всемирном Океане.</vt:lpstr>
      <vt:lpstr>Древние Греки считали, что Земля - выпуклый диск, омываемый рекой Океан.</vt:lpstr>
      <vt:lpstr>В Месопотамии считали,  что Земля - это гора которую со всех сторон окружает море. Земной диск стоит на 12 колоннах.</vt:lpstr>
      <vt:lpstr>Древние египтяне представляли Землю плоской, а небо - огромным куполом. Египет находится в центре Земли. Небесный свод опирается на 4 горы, расположенные “на краю света”</vt:lpstr>
      <vt:lpstr>Вавилоняне считали,что Земля имеет форму выпуклого диска, который со всех сторон омывает река Океан. Солнце движется по медному небосводу, поднимается и погружается в воды Океана.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User</cp:lastModifiedBy>
  <cp:revision>131</cp:revision>
  <dcterms:created xsi:type="dcterms:W3CDTF">2018-01-25T11:09:21Z</dcterms:created>
  <dcterms:modified xsi:type="dcterms:W3CDTF">2019-01-29T12:32:52Z</dcterms:modified>
</cp:coreProperties>
</file>