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5" r:id="rId13"/>
    <p:sldId id="278" r:id="rId14"/>
    <p:sldId id="279" r:id="rId15"/>
    <p:sldId id="280" r:id="rId16"/>
    <p:sldId id="281" r:id="rId17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65F9E-E038-4526-B712-A885A425298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7323-1F37-41D7-9031-C45B0866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9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323-1F37-41D7-9031-C45B08661C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93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79" y="1052736"/>
            <a:ext cx="10952798" cy="964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Правила поведения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при нападении собак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-library.com/newimages/dog-carto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07" y="3736032"/>
            <a:ext cx="5004768" cy="312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3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128628"/>
            <a:ext cx="8856984" cy="4028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Встаньте к собаке лицом и произнесите команду </a:t>
            </a:r>
            <a:r>
              <a:rPr lang="ru-RU" b="1" dirty="0" smtClean="0">
                <a:solidFill>
                  <a:srgbClr val="002060"/>
                </a:solidFill>
              </a:rPr>
              <a:t>«Назад»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Говорите </a:t>
            </a:r>
            <a:r>
              <a:rPr lang="ru-RU" dirty="0">
                <a:solidFill>
                  <a:srgbClr val="002060"/>
                </a:solidFill>
              </a:rPr>
              <a:t>уверенным и властным голосом.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смотрите собаке в глаза.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Собака может испугаться и уйти.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www.wikihow.com/images_en/thumb/6/64/Handle-a-Dog-Attack-Step-5-Version-3.jpg/v4-900px-Handle-a-Dog-Attack-Step-5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42" y="4159325"/>
            <a:ext cx="3598233" cy="26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28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harte.by/upload/iblock/a10/lwwjomushvfhwtotwtmesrgsdlndkx-qwumf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19" y="4171992"/>
            <a:ext cx="2723456" cy="2686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69" y="908721"/>
            <a:ext cx="11887982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Не </a:t>
            </a:r>
            <a:r>
              <a:rPr lang="ru-RU" sz="3400" dirty="0">
                <a:solidFill>
                  <a:srgbClr val="002060"/>
                </a:solidFill>
              </a:rPr>
              <a:t>визжите, поскольку это лишь еще больше разозлит собаку.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Если на вас не нападают, причинять </a:t>
            </a:r>
            <a:r>
              <a:rPr lang="ru-RU" sz="3400" dirty="0">
                <a:solidFill>
                  <a:srgbClr val="002060"/>
                </a:solidFill>
              </a:rPr>
              <a:t>вред животному </a:t>
            </a:r>
            <a:r>
              <a:rPr lang="ru-RU" sz="3400" dirty="0" smtClean="0">
                <a:solidFill>
                  <a:srgbClr val="002060"/>
                </a:solidFill>
              </a:rPr>
              <a:t>недопустимо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</a:rPr>
              <a:t> Защитите лицо, грудь и горло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Если во время нападения вы упадете на землю, перевернитесь на живот, подожмите ноги под себя и зажмите кулаками уши.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Не кричите и не откатывайтесь в сторону, поскольку это только еще больше разозлит собаку.</a:t>
            </a:r>
          </a:p>
          <a:p>
            <a:pPr marL="0" indent="0" algn="just">
              <a:buNone/>
            </a:pP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7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1"/>
            <a:ext cx="11989543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Медленно и осторожно </a:t>
            </a:r>
            <a:r>
              <a:rPr lang="ru-RU" b="1" dirty="0" smtClean="0">
                <a:solidFill>
                  <a:srgbClr val="002060"/>
                </a:solidFill>
              </a:rPr>
              <a:t>постарайтесь покинуть </a:t>
            </a:r>
            <a:r>
              <a:rPr lang="ru-RU" b="1" dirty="0">
                <a:solidFill>
                  <a:srgbClr val="002060"/>
                </a:solidFill>
              </a:rPr>
              <a:t>место происшествия.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потеряет интерес к вам, начните медленно отступать, не совершая резких </a:t>
            </a:r>
            <a:r>
              <a:rPr lang="ru-RU" dirty="0" smtClean="0">
                <a:solidFill>
                  <a:srgbClr val="002060"/>
                </a:solidFill>
              </a:rPr>
              <a:t>движений.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так просто сохранять спокойствие и неподвижность в стрессовой ситуации, однако это лучшее, что вы можете сделать, если собака не кусает </a:t>
            </a:r>
            <a:r>
              <a:rPr lang="ru-RU" dirty="0" smtClean="0">
                <a:solidFill>
                  <a:srgbClr val="002060"/>
                </a:solidFill>
              </a:rPr>
              <a:t>вас.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pic>
        <p:nvPicPr>
          <p:cNvPr id="5" name="Picture 2" descr="https://www.wikihow.com/images_en/thumb/2/28/Handle-a-Dog-Attack-Step-9-Version-2.jpg/v4-900px-Handle-a-Dog-Attack-Step-9-Versio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4365104"/>
            <a:ext cx="4457700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Последствия стычки с собакой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29" y="980728"/>
            <a:ext cx="11674613" cy="54687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Обработайте раны.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вас покусала собака, вам следует сразу же обработать даже самые мелкие раны, поскольку укусы животного могут занести инфекцию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Тщательно промойте рану. Промойте поврежденную область теплой водой с мылом.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Наложите повязку. Используйте пластырь (для мелких укусов) или стерильные повязки (для крупных ран).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Осмотрите раны на признаки инфекции, включая красноту, тепло, болезненность и гной.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братитесь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врачу, в </a:t>
            </a:r>
            <a:r>
              <a:rPr lang="ru-RU" dirty="0" err="1" smtClean="0">
                <a:solidFill>
                  <a:srgbClr val="002060"/>
                </a:solidFill>
              </a:rPr>
              <a:t>травмпункт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4" name="Picture 4" descr="http://www.remdor.ru/files/products/skoraya-pomosch-tabl.300x300.180x180.gif?85e2f477f41ade9a6530e88df44d3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72" y="5805265"/>
            <a:ext cx="3158203" cy="105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90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Обратите внимание на предупреждающие 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31" y="836712"/>
            <a:ext cx="11593288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Большинство </a:t>
            </a:r>
            <a:r>
              <a:rPr lang="ru-RU" dirty="0">
                <a:solidFill>
                  <a:srgbClr val="002060"/>
                </a:solidFill>
              </a:rPr>
              <a:t>собак не являются агрессивными - они любопытны и защищают свою территорию.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</a:t>
            </a:r>
            <a:r>
              <a:rPr lang="ru-RU" dirty="0">
                <a:solidFill>
                  <a:srgbClr val="002060"/>
                </a:solidFill>
              </a:rPr>
              <a:t>избежать нежелательных конфликтов, важно понимать, играет ли собака либо она действительно агрессивна.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разъяренной собаки</a:t>
            </a:r>
            <a:r>
              <a:rPr lang="ru-RU" dirty="0">
                <a:solidFill>
                  <a:srgbClr val="002060"/>
                </a:solidFill>
              </a:rPr>
              <a:t> могут быть </a:t>
            </a:r>
            <a:r>
              <a:rPr lang="ru-RU" b="1" dirty="0">
                <a:solidFill>
                  <a:srgbClr val="002060"/>
                </a:solidFill>
              </a:rPr>
              <a:t>видны белки глаз</a:t>
            </a:r>
            <a:r>
              <a:rPr lang="ru-RU" dirty="0">
                <a:solidFill>
                  <a:srgbClr val="002060"/>
                </a:solidFill>
              </a:rPr>
              <a:t>, особенно если обычно их не видно.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Прижатые к голове уши </a:t>
            </a:r>
            <a:r>
              <a:rPr lang="ru-RU" dirty="0">
                <a:solidFill>
                  <a:srgbClr val="002060"/>
                </a:solidFill>
              </a:rPr>
              <a:t>говорят об агрессии, а уши в спокойном состоянии или приподнятые уши указывают на то, что собака дружелюбна.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b="1" dirty="0">
                <a:solidFill>
                  <a:srgbClr val="002060"/>
                </a:solidFill>
              </a:rPr>
              <a:t>тело собаки напряжено, вытянуто и не двигается </a:t>
            </a:r>
            <a:r>
              <a:rPr lang="ru-RU" dirty="0">
                <a:solidFill>
                  <a:srgbClr val="002060"/>
                </a:solidFill>
              </a:rPr>
              <a:t>(голова, плечи и бедра не смещаются по отношению друг к другу), это может быть опасно.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же </a:t>
            </a:r>
            <a:r>
              <a:rPr lang="ru-RU" b="1" dirty="0">
                <a:solidFill>
                  <a:srgbClr val="002060"/>
                </a:solidFill>
              </a:rPr>
              <a:t>собака бежит прямо и целенаправленно</a:t>
            </a:r>
            <a:r>
              <a:rPr lang="ru-RU" dirty="0">
                <a:solidFill>
                  <a:srgbClr val="002060"/>
                </a:solidFill>
              </a:rPr>
              <a:t>, она может готовиться к нападению.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s://previews.123rf.com/images/lexaarts/lexaarts1311/lexaarts131100072/23766688-attention-3d-human-points-a-finger-up-image-with-a-work-path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11" y="5564732"/>
            <a:ext cx="2268464" cy="129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29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404664"/>
            <a:ext cx="11737303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4100" b="1" dirty="0">
                <a:solidFill>
                  <a:srgbClr val="002060"/>
                </a:solidFill>
              </a:rPr>
              <a:t>Не злите </a:t>
            </a:r>
            <a:r>
              <a:rPr lang="ru-RU" sz="4100" b="1" dirty="0" smtClean="0">
                <a:solidFill>
                  <a:srgbClr val="002060"/>
                </a:solidFill>
              </a:rPr>
              <a:t>собаку!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трогайте собаку, когда она ест или ухаживает за своими щенками. </a:t>
            </a:r>
            <a:r>
              <a:rPr lang="ru-RU" dirty="0" smtClean="0">
                <a:solidFill>
                  <a:srgbClr val="002060"/>
                </a:solidFill>
              </a:rPr>
              <a:t>В такие моменты у собак усиливается защитный рефлекс.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улыбайтесь собаке. Вам кажется, что вы пытаетесь проявить дружелюбие, но собака воспринимает улыбку как оскал перед дракой.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Если собаку постоянно держат на привязи, она может быть очень агрессивной, поэтому не приближайтесь к ней.</a:t>
            </a:r>
          </a:p>
          <a:p>
            <a:endParaRPr lang="ru-RU" dirty="0"/>
          </a:p>
        </p:txBody>
      </p:sp>
      <p:pic>
        <p:nvPicPr>
          <p:cNvPr id="19458" name="Picture 2" descr="http://novosti-saratova.ru/wp-content/uploads/2017/05/00000000000000-768x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37" y="4655418"/>
            <a:ext cx="3310338" cy="220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9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ladimirtravel.ru/upload/iblock/c17/c1708de68a1ad0407d0e5bedae4994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5" y="5067071"/>
            <a:ext cx="3132560" cy="1790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980728"/>
            <a:ext cx="117373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</a:rPr>
              <a:t>Опасайтесь всех неизвестных </a:t>
            </a:r>
            <a:r>
              <a:rPr lang="ru-RU" sz="3500" b="1" dirty="0" smtClean="0">
                <a:solidFill>
                  <a:srgbClr val="002060"/>
                </a:solidFill>
              </a:rPr>
              <a:t>собак</a:t>
            </a:r>
            <a:r>
              <a:rPr lang="ru-RU" sz="3500" b="1" dirty="0">
                <a:solidFill>
                  <a:srgbClr val="002060"/>
                </a:solidFill>
              </a:rPr>
              <a:t>!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Лучше </a:t>
            </a:r>
            <a:r>
              <a:rPr lang="ru-RU" dirty="0">
                <a:solidFill>
                  <a:srgbClr val="002060"/>
                </a:solidFill>
              </a:rPr>
              <a:t>всего всеми силами избегать конфликтов с собаками. Если вы видите собаку, которая может быть опасна, держитесь от нее подальше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будете с осторожностью относиться ко всем собакам, пока не убедитесь, что они безвредны, вы сможете избежать стычек с агрессивными животными.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4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Собака друг или враг?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8245127" cy="30963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ам </a:t>
            </a:r>
            <a:r>
              <a:rPr lang="ru-RU" dirty="0">
                <a:solidFill>
                  <a:srgbClr val="002060"/>
                </a:solidFill>
              </a:rPr>
              <a:t>достаточно часто приходится вступать в контакт </a:t>
            </a:r>
            <a:r>
              <a:rPr lang="ru-RU" dirty="0" smtClean="0">
                <a:solidFill>
                  <a:srgbClr val="002060"/>
                </a:solidFill>
              </a:rPr>
              <a:t>с собаками.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Собаки </a:t>
            </a:r>
            <a:r>
              <a:rPr lang="ru-RU" dirty="0">
                <a:solidFill>
                  <a:srgbClr val="002060"/>
                </a:solidFill>
              </a:rPr>
              <a:t>на протяжении многих веков являются спутниками и помощниками человека.</a:t>
            </a:r>
          </a:p>
        </p:txBody>
      </p:sp>
      <p:pic>
        <p:nvPicPr>
          <p:cNvPr id="2052" name="Picture 4" descr="https://mblshkoblud.ru/uploads/posts/2017-04/1492174846179bf7ce56e1de96509dba29aa9dc6566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77" y="1588612"/>
            <a:ext cx="3675398" cy="526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5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Собака друг или враг?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052736"/>
            <a:ext cx="11521279" cy="3168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Представьте, что вы совершаете пробежку по парку или катаетесь на велосипеде по своему району, и вдруг к вам подскакивает незнакомая собака, начинает рычать и демонстративно наступать.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делать в таком случае?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таких ситуациях можно повести себя правильно и </a:t>
            </a:r>
            <a:r>
              <a:rPr lang="ru-RU" dirty="0" smtClean="0">
                <a:solidFill>
                  <a:srgbClr val="002060"/>
                </a:solidFill>
              </a:rPr>
              <a:t>неправильно.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shutterstock_53536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4140365"/>
            <a:ext cx="11629504" cy="271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8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Статистика нападения собак на человека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02" y="999864"/>
            <a:ext cx="10952798" cy="21888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Согласно статистике, каждый год около 3,7 миллионов человек подвергаются нападениям собак.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могут быть как бродячие собаки, которых в последние годы становится все больше, так и домашние любимцы</a:t>
            </a:r>
            <a:r>
              <a:rPr lang="ru-RU" dirty="0"/>
              <a:t>.</a:t>
            </a:r>
          </a:p>
        </p:txBody>
      </p:sp>
      <p:pic>
        <p:nvPicPr>
          <p:cNvPr id="4100" name="Picture 4" descr="http://editor.tkgorod.ru/uploads/news/14236/big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3" y="3341017"/>
            <a:ext cx="5281092" cy="3516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2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поведения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58" y="1268760"/>
            <a:ext cx="10952798" cy="17567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Чтобы не пострадать от укусов собаки, сохраняйте спокойствие и предпримите </a:t>
            </a:r>
            <a:r>
              <a:rPr lang="ru-RU" dirty="0" smtClean="0">
                <a:solidFill>
                  <a:srgbClr val="002060"/>
                </a:solidFill>
              </a:rPr>
              <a:t>меры безопасности.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otliv.com.ua/images/ysl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51" y="2655168"/>
            <a:ext cx="3152124" cy="420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0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85" y="576330"/>
            <a:ext cx="1152128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Не паникуйте.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Собаки </a:t>
            </a:r>
            <a:r>
              <a:rPr lang="ru-RU" dirty="0">
                <a:solidFill>
                  <a:srgbClr val="002060"/>
                </a:solidFill>
              </a:rPr>
              <a:t>и некоторые другие животные </a:t>
            </a:r>
            <a:r>
              <a:rPr lang="ru-RU" dirty="0" smtClean="0">
                <a:solidFill>
                  <a:srgbClr val="002060"/>
                </a:solidFill>
              </a:rPr>
              <a:t>чувствуют </a:t>
            </a:r>
            <a:r>
              <a:rPr lang="ru-RU" dirty="0">
                <a:solidFill>
                  <a:srgbClr val="002060"/>
                </a:solidFill>
              </a:rPr>
              <a:t>чужой страх.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испугаетесь, побежите или закричите, собака или нападет </a:t>
            </a: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dirty="0">
                <a:solidFill>
                  <a:srgbClr val="002060"/>
                </a:solidFill>
              </a:rPr>
              <a:t>решит, что вы ей </a:t>
            </a:r>
            <a:r>
              <a:rPr lang="ru-RU" dirty="0" smtClean="0">
                <a:solidFill>
                  <a:srgbClr val="002060"/>
                </a:solidFill>
              </a:rPr>
              <a:t>угрожаете.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chool3-megion.ru/Bezopasnost/sobak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03" y="3582288"/>
            <a:ext cx="4757972" cy="3275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99835" y="4077072"/>
            <a:ext cx="4469940" cy="2592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8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533159" cy="50291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b="1" dirty="0">
                <a:solidFill>
                  <a:srgbClr val="002060"/>
                </a:solidFill>
              </a:rPr>
              <a:t>Замрите и не </a:t>
            </a:r>
            <a:r>
              <a:rPr lang="ru-RU" sz="3500" b="1" dirty="0" smtClean="0">
                <a:solidFill>
                  <a:srgbClr val="002060"/>
                </a:solidFill>
              </a:rPr>
              <a:t>двигайтесь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приблизится к вам, застыньте на одном месте, вытянув руки вдоль тела, как дерево, и </a:t>
            </a:r>
            <a:r>
              <a:rPr lang="ru-RU" dirty="0" smtClean="0">
                <a:solidFill>
                  <a:srgbClr val="002060"/>
                </a:solidFill>
              </a:rPr>
              <a:t>опустите глаза.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смотрите в глаза собаке - это может спровоцировать нападение.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Стойте сбоку от собаки и держите ее в своем поле зрения. Это даст собаке понять, что вы не опасны.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подставляйте руки и ноги под удар - держите их прижатыми к телу. Собака может близко подойти к вам и даже понюхать, но не укусит.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s://www.wikihow.com/images_en/thumb/1/1e/Handle-a-Dog-Attack-Step-2-Version-3.jpg/v4-900px-Handle-a-Dog-Attack-Step-2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27" y="2348880"/>
            <a:ext cx="3511248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3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arts.in.ua/i/14058/f_pobeg-ot-sobaki_yakovchuk_marina_1433095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67" y="3627855"/>
            <a:ext cx="3672408" cy="3230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93" y="1052736"/>
            <a:ext cx="11377264" cy="3733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пытайтесь </a:t>
            </a:r>
            <a:r>
              <a:rPr lang="ru-RU" b="1" dirty="0" smtClean="0">
                <a:solidFill>
                  <a:srgbClr val="002060"/>
                </a:solidFill>
              </a:rPr>
              <a:t>убежать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Бег </a:t>
            </a:r>
            <a:r>
              <a:rPr lang="ru-RU" dirty="0">
                <a:solidFill>
                  <a:srgbClr val="002060"/>
                </a:solidFill>
              </a:rPr>
              <a:t>может пробудить в собаке естественную потребность преследовать добычу.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Кроме </a:t>
            </a:r>
            <a:r>
              <a:rPr lang="ru-RU" dirty="0">
                <a:solidFill>
                  <a:srgbClr val="002060"/>
                </a:solidFill>
              </a:rPr>
              <a:t>того, вы все равно не сможете убежать от собаки, и даже если вы будете ехать на велосипеде, многие собаки смогут догнать вас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309023" y="4437112"/>
            <a:ext cx="4536504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0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1874869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Отвлеките собаку другим </a:t>
            </a:r>
            <a:r>
              <a:rPr lang="ru-RU" b="1" dirty="0" smtClean="0">
                <a:solidFill>
                  <a:srgbClr val="002060"/>
                </a:solidFill>
              </a:rPr>
              <a:t>предметом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собака будет угрожать вам, дайте ей что-то, что она сможет укусить, - рюкзак или бутылку с водой.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Подойдет </a:t>
            </a:r>
            <a:r>
              <a:rPr lang="ru-RU" dirty="0">
                <a:solidFill>
                  <a:srgbClr val="002060"/>
                </a:solidFill>
              </a:rPr>
              <a:t>любая вещь, которая защитит вас от укуса. Вещь может отвлечь собаку и даст вам время на то, чтобы </a:t>
            </a:r>
            <a:r>
              <a:rPr lang="ru-RU" dirty="0" smtClean="0">
                <a:solidFill>
                  <a:srgbClr val="002060"/>
                </a:solidFill>
              </a:rPr>
              <a:t>уйти.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5" y="3573016"/>
            <a:ext cx="7004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направляетесь в места, где могут быть дикие собаки, возьмите с собой лакомства или игрушки.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подойдет агрессивная собака, бросьте в сторону игрушки или лакомства.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собаку больше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заинтересуют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wikihow.com/images_en/thumb/0/01/Handle-a-Dog-Attack-Step-4-Version-3.jpg/v4-900px-Handle-a-Dog-Attack-Step-4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717033"/>
            <a:ext cx="445770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615</Words>
  <Application>Microsoft Office PowerPoint</Application>
  <PresentationFormat>Произвольный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Собака друг или враг?</vt:lpstr>
      <vt:lpstr>Собака друг или враг?</vt:lpstr>
      <vt:lpstr>Статистика нападения собак на человека</vt:lpstr>
      <vt:lpstr>Правила поведения 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Самозащита</vt:lpstr>
      <vt:lpstr>Самозащита</vt:lpstr>
      <vt:lpstr>Самозащита</vt:lpstr>
      <vt:lpstr>Последствия стычки с собакой</vt:lpstr>
      <vt:lpstr>Обратите внимание на предупреждающие знаки</vt:lpstr>
      <vt:lpstr>Внимание!</vt:lpstr>
      <vt:lpstr>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83</cp:revision>
  <dcterms:created xsi:type="dcterms:W3CDTF">2017-06-20T12:12:29Z</dcterms:created>
  <dcterms:modified xsi:type="dcterms:W3CDTF">2018-11-28T15:47:45Z</dcterms:modified>
</cp:coreProperties>
</file>